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6"/>
  </p:notesMasterIdLst>
  <p:sldIdLst>
    <p:sldId id="370" r:id="rId2"/>
    <p:sldId id="371" r:id="rId3"/>
    <p:sldId id="372" r:id="rId4"/>
    <p:sldId id="373" r:id="rId5"/>
    <p:sldId id="422" r:id="rId6"/>
    <p:sldId id="374" r:id="rId7"/>
    <p:sldId id="375" r:id="rId8"/>
    <p:sldId id="377" r:id="rId9"/>
    <p:sldId id="379" r:id="rId10"/>
    <p:sldId id="380" r:id="rId11"/>
    <p:sldId id="381" r:id="rId12"/>
    <p:sldId id="387" r:id="rId13"/>
    <p:sldId id="389" r:id="rId14"/>
    <p:sldId id="407" r:id="rId15"/>
    <p:sldId id="409" r:id="rId16"/>
    <p:sldId id="410" r:id="rId17"/>
    <p:sldId id="340" r:id="rId18"/>
    <p:sldId id="412" r:id="rId19"/>
    <p:sldId id="345" r:id="rId20"/>
    <p:sldId id="416" r:id="rId21"/>
    <p:sldId id="267" r:id="rId22"/>
    <p:sldId id="320" r:id="rId23"/>
    <p:sldId id="319" r:id="rId24"/>
    <p:sldId id="321" r:id="rId25"/>
    <p:sldId id="397" r:id="rId26"/>
    <p:sldId id="398" r:id="rId27"/>
    <p:sldId id="400" r:id="rId28"/>
    <p:sldId id="401" r:id="rId29"/>
    <p:sldId id="399" r:id="rId30"/>
    <p:sldId id="266" r:id="rId31"/>
    <p:sldId id="324" r:id="rId32"/>
    <p:sldId id="423" r:id="rId33"/>
    <p:sldId id="403" r:id="rId34"/>
    <p:sldId id="325" r:id="rId35"/>
  </p:sldIdLst>
  <p:sldSz cx="9144000" cy="5143500" type="screen16x9"/>
  <p:notesSz cx="6858000" cy="9144000"/>
  <p:embeddedFontLst>
    <p:embeddedFont>
      <p:font typeface="Abhaya Libre" panose="020B0604020202020204" charset="0"/>
      <p:regular r:id="rId37"/>
      <p:bold r:id="rId38"/>
    </p:embeddedFont>
    <p:embeddedFont>
      <p:font typeface="Chivo" panose="020B0604020202020204"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Roboto Condensed Light" panose="02000000000000000000" pitchFamily="2"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32409-483C-4E20-9ACB-61583EC8D95E}">
  <a:tblStyle styleId="{4CD32409-483C-4E20-9ACB-61583EC8D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249" autoAdjust="0"/>
  </p:normalViewPr>
  <p:slideViewPr>
    <p:cSldViewPr snapToGrid="0">
      <p:cViewPr varScale="1">
        <p:scale>
          <a:sx n="90" d="100"/>
          <a:sy n="90"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18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https://www.artsoft-consult.ro/areas-of-application/tools-and-technologies</a:t>
            </a:r>
            <a:endParaRPr dirty="0"/>
          </a:p>
        </p:txBody>
      </p:sp>
    </p:spTree>
    <p:extLst>
      <p:ext uri="{BB962C8B-B14F-4D97-AF65-F5344CB8AC3E}">
        <p14:creationId xmlns:p14="http://schemas.microsoft.com/office/powerpoint/2010/main" val="143899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85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205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72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6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57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20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03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2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1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10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10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81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229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22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32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59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24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3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20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72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9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8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extLst>
      <p:ext uri="{BB962C8B-B14F-4D97-AF65-F5344CB8AC3E}">
        <p14:creationId xmlns:p14="http://schemas.microsoft.com/office/powerpoint/2010/main" val="314821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
        <p:cNvGrpSpPr/>
        <p:nvPr/>
      </p:nvGrpSpPr>
      <p:grpSpPr>
        <a:xfrm>
          <a:off x="0" y="0"/>
          <a:ext cx="0" cy="0"/>
          <a:chOff x="0" y="0"/>
          <a:chExt cx="0" cy="0"/>
        </a:xfrm>
      </p:grpSpPr>
      <p:sp>
        <p:nvSpPr>
          <p:cNvPr id="217" name="Google Shape;217;p31"/>
          <p:cNvSpPr txBox="1">
            <a:spLocks noGrp="1"/>
          </p:cNvSpPr>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a:spLocks noGrp="1"/>
          </p:cNvSpPr>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a:spLocks noGrp="1"/>
          </p:cNvSpPr>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a:spLocks noGrp="1"/>
          </p:cNvSpPr>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1" name="Google Shape;221;p31"/>
          <p:cNvSpPr txBox="1">
            <a:spLocks noGrp="1"/>
          </p:cNvSpPr>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22" name="Google Shape;222;p31"/>
          <p:cNvSpPr txBox="1">
            <a:spLocks noGrp="1"/>
          </p:cNvSpPr>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3" name="Google Shape;223;p31"/>
          <p:cNvSpPr txBox="1">
            <a:spLocks noGrp="1"/>
          </p:cNvSpPr>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4" name="Google Shape;224;p31"/>
          <p:cNvSpPr txBox="1">
            <a:spLocks noGrp="1"/>
          </p:cNvSpPr>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5" name="Google Shape;225;p31"/>
          <p:cNvSpPr txBox="1">
            <a:spLocks noGrp="1"/>
          </p:cNvSpPr>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6" name="Google Shape;226;p31"/>
          <p:cNvSpPr txBox="1">
            <a:spLocks noGrp="1"/>
          </p:cNvSpPr>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7" name="Google Shape;227;p31"/>
          <p:cNvSpPr txBox="1">
            <a:spLocks noGrp="1"/>
          </p:cNvSpPr>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6" r:id="rId6"/>
    <p:sldLayoutId id="2147483677" r:id="rId7"/>
    <p:sldLayoutId id="2147483678" r:id="rId8"/>
    <p:sldLayoutId id="2147483681" r:id="rId9"/>
    <p:sldLayoutId id="2147483683" r:id="rId10"/>
    <p:sldLayoutId id="2147483684"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4" y="1483206"/>
            <a:ext cx="7884237"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latin typeface="Abhaya Libre"/>
                <a:ea typeface="Abhaya Libre"/>
                <a:cs typeface="Abhaya Libre"/>
                <a:sym typeface="Abhaya Libre"/>
              </a:rPr>
              <a:t>ML Onto solution for Blood Donation System</a:t>
            </a:r>
            <a:endParaRPr sz="4500" dirty="0">
              <a:latin typeface="Abhaya Libre"/>
              <a:ea typeface="Abhaya Libre"/>
              <a:cs typeface="Abhaya Libre"/>
              <a:sym typeface="Abhaya Libre"/>
            </a:endParaRPr>
          </a:p>
        </p:txBody>
      </p:sp>
      <p:cxnSp>
        <p:nvCxnSpPr>
          <p:cNvPr id="319" name="Google Shape;319;p42"/>
          <p:cNvCxnSpPr>
            <a:cxnSpLocks/>
          </p:cNvCxnSpPr>
          <p:nvPr/>
        </p:nvCxnSpPr>
        <p:spPr>
          <a:xfrm flipH="1">
            <a:off x="5296539" y="3468086"/>
            <a:ext cx="1893972" cy="0"/>
          </a:xfrm>
          <a:prstGeom prst="straightConnector1">
            <a:avLst/>
          </a:prstGeom>
          <a:solidFill>
            <a:schemeClr val="lt2"/>
          </a:solidFill>
          <a:ln w="76200" cap="flat" cmpd="sng">
            <a:solidFill>
              <a:srgbClr val="95FFD4"/>
            </a:solidFill>
            <a:prstDash val="solid"/>
            <a:round/>
            <a:headEnd type="none" w="med" len="med"/>
            <a:tailEnd type="none" w="med" len="med"/>
          </a:ln>
        </p:spPr>
      </p:cxnSp>
      <p:cxnSp>
        <p:nvCxnSpPr>
          <p:cNvPr id="332" name="Google Shape;332;p42"/>
          <p:cNvCxnSpPr/>
          <p:nvPr/>
        </p:nvCxnSpPr>
        <p:spPr>
          <a:xfrm rot="10800000">
            <a:off x="6243525" y="1564524"/>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 name="Subtitle 2"/>
          <p:cNvSpPr>
            <a:spLocks noGrp="1"/>
          </p:cNvSpPr>
          <p:nvPr>
            <p:ph type="subTitle" idx="1"/>
          </p:nvPr>
        </p:nvSpPr>
        <p:spPr>
          <a:xfrm>
            <a:off x="5139630" y="3064506"/>
            <a:ext cx="2304900" cy="553500"/>
          </a:xfrm>
        </p:spPr>
        <p:txBody>
          <a:bodyPr/>
          <a:lstStyle/>
          <a:p>
            <a:r>
              <a:rPr lang="en-GB" dirty="0"/>
              <a:t>Final Year  Project</a:t>
            </a:r>
          </a:p>
        </p:txBody>
      </p:sp>
      <p:pic>
        <p:nvPicPr>
          <p:cNvPr id="5" name="Picture 4" descr="A logo of a university&#10;&#10;Description automatically generated with low confidence">
            <a:extLst>
              <a:ext uri="{FF2B5EF4-FFF2-40B4-BE49-F238E27FC236}">
                <a16:creationId xmlns:a16="http://schemas.microsoft.com/office/drawing/2014/main" id="{CA52F2BE-8C62-F296-9D9C-478DA8927D33}"/>
              </a:ext>
            </a:extLst>
          </p:cNvPr>
          <p:cNvPicPr>
            <a:picLocks noChangeAspect="1"/>
          </p:cNvPicPr>
          <p:nvPr/>
        </p:nvPicPr>
        <p:blipFill>
          <a:blip r:embed="rId3"/>
          <a:stretch>
            <a:fillRect/>
          </a:stretch>
        </p:blipFill>
        <p:spPr>
          <a:xfrm>
            <a:off x="6243525" y="33052"/>
            <a:ext cx="1486597" cy="1481642"/>
          </a:xfrm>
          <a:prstGeom prst="rect">
            <a:avLst/>
          </a:prstGeom>
        </p:spPr>
      </p:pic>
      <p:sp>
        <p:nvSpPr>
          <p:cNvPr id="4" name="Google Shape;370;p44">
            <a:extLst>
              <a:ext uri="{FF2B5EF4-FFF2-40B4-BE49-F238E27FC236}">
                <a16:creationId xmlns:a16="http://schemas.microsoft.com/office/drawing/2014/main" id="{80CB522D-FFF7-5732-F1EE-398D10EB5C07}"/>
              </a:ext>
            </a:extLst>
          </p:cNvPr>
          <p:cNvSpPr txBox="1">
            <a:spLocks/>
          </p:cNvSpPr>
          <p:nvPr/>
        </p:nvSpPr>
        <p:spPr>
          <a:xfrm flipH="1">
            <a:off x="621523" y="3090606"/>
            <a:ext cx="2804964"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sz="1600" dirty="0"/>
              <a:t>Serial Number: FA22SE13</a:t>
            </a:r>
          </a:p>
          <a:p>
            <a:pPr marL="0" indent="0" algn="ctr"/>
            <a:endParaRPr lang="en-US" dirty="0"/>
          </a:p>
        </p:txBody>
      </p:sp>
    </p:spTree>
    <p:extLst>
      <p:ext uri="{BB962C8B-B14F-4D97-AF65-F5344CB8AC3E}">
        <p14:creationId xmlns:p14="http://schemas.microsoft.com/office/powerpoint/2010/main" val="67567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10518" y="3066606"/>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Haemoglobinopathies in India: estimates of blood requirements and treatment costs for the decade 2017-2026,” </a:t>
            </a:r>
          </a:p>
          <a:p>
            <a:pPr marL="0" indent="0">
              <a:lnSpc>
                <a:spcPct val="150000"/>
              </a:lnSpc>
              <a:buClr>
                <a:schemeClr val="accent1">
                  <a:lumMod val="75000"/>
                </a:schemeClr>
              </a:buClr>
            </a:pPr>
            <a:r>
              <a:rPr lang="en-US" dirty="0"/>
              <a:t>Journal of community genetics, vol. 11, no. June,11, pp. 39-45, 2020. </a:t>
            </a:r>
            <a:endParaRPr lang="en-US" b="1" dirty="0"/>
          </a:p>
          <a:p>
            <a:pPr marL="0" lvl="0" indent="0">
              <a:lnSpc>
                <a:spcPct val="150000"/>
              </a:lnSpc>
              <a:buClr>
                <a:schemeClr val="accent1">
                  <a:lumMod val="75000"/>
                </a:schemeClr>
              </a:buClr>
            </a:pPr>
            <a:r>
              <a:rPr lang="en-US" dirty="0"/>
              <a:t>In this study, it is explore that collecting blood from the donor and making it available for different types of patients (thalassemia patients, cancer patients, etc.). Now, Pakistan Health Organizations (PHO) is providing facilities to patients to save their lives in any emergency.</a:t>
            </a:r>
            <a:endParaRPr lang="en-US" dirty="0">
              <a:solidFill>
                <a:schemeClr val="accent1">
                  <a:lumMod val="75000"/>
                </a:schemeClr>
              </a:solidFill>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20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“Profiling blood donors in Egypt: A neural network analysis, Expert system with Applications “</a:t>
            </a:r>
          </a:p>
          <a:p>
            <a:pPr marL="0" lvl="0" indent="0">
              <a:lnSpc>
                <a:spcPct val="150000"/>
              </a:lnSpc>
              <a:buClr>
                <a:schemeClr val="accent1">
                  <a:lumMod val="75000"/>
                </a:schemeClr>
              </a:buClr>
            </a:pPr>
            <a:r>
              <a:rPr lang="en-US" dirty="0"/>
              <a:t>vol. 36, no. 2009, pp. 5031-5038, 2009. </a:t>
            </a:r>
            <a:endParaRPr lang="en-US" b="1" dirty="0"/>
          </a:p>
          <a:p>
            <a:pPr marL="0" lvl="0" indent="0"/>
            <a:r>
              <a:rPr lang="en-US" dirty="0"/>
              <a:t>Blood is needed in emergency as well as routine operations like medical disease (cancer), heart bypass, etc. Different models such as Multi-layer perceptron neural network (MLP) and probabilistic neural network (PNN) models are used for predicting the values. </a:t>
            </a:r>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35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9578"/>
            <a:ext cx="5350199" cy="7113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5879226"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 Architec</a:t>
            </a:r>
            <a:r>
              <a:rPr lang="en-US" sz="3200" dirty="0" err="1"/>
              <a:t>ture</a:t>
            </a:r>
            <a:r>
              <a:rPr lang="en-US" sz="3200" dirty="0"/>
              <a:t> Diagram</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1CE49C4-364E-4573-857D-FC27185F98F9}"/>
              </a:ext>
            </a:extLst>
          </p:cNvPr>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741977" y="1416425"/>
            <a:ext cx="6149831" cy="3181243"/>
          </a:xfrm>
          <a:prstGeom prst="rect">
            <a:avLst/>
          </a:prstGeom>
        </p:spPr>
      </p:pic>
    </p:spTree>
    <p:extLst>
      <p:ext uri="{BB962C8B-B14F-4D97-AF65-F5344CB8AC3E}">
        <p14:creationId xmlns:p14="http://schemas.microsoft.com/office/powerpoint/2010/main" val="472509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Languages and Editors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170176"/>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Tools</a:t>
            </a:r>
          </a:p>
        </p:txBody>
      </p:sp>
      <p:sp>
        <p:nvSpPr>
          <p:cNvPr id="3" name="TextBox 2"/>
          <p:cNvSpPr txBox="1"/>
          <p:nvPr/>
        </p:nvSpPr>
        <p:spPr>
          <a:xfrm>
            <a:off x="1110857" y="1508730"/>
            <a:ext cx="3091452" cy="102188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MS Visio</a:t>
            </a:r>
          </a:p>
          <a:p>
            <a:pPr>
              <a:lnSpc>
                <a:spcPct val="150000"/>
              </a:lnSpc>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49" name="TextBox 48"/>
          <p:cNvSpPr txBox="1"/>
          <p:nvPr/>
        </p:nvSpPr>
        <p:spPr>
          <a:xfrm>
            <a:off x="4574759" y="1013645"/>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Languages</a:t>
            </a:r>
          </a:p>
        </p:txBody>
      </p:sp>
      <p:sp>
        <p:nvSpPr>
          <p:cNvPr id="50" name="TextBox 49"/>
          <p:cNvSpPr txBox="1"/>
          <p:nvPr/>
        </p:nvSpPr>
        <p:spPr>
          <a:xfrm>
            <a:off x="4815805" y="1473504"/>
            <a:ext cx="3091452" cy="360720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HTML</a:t>
            </a:r>
          </a:p>
          <a:p>
            <a:pPr marL="285750" indent="-285750">
              <a:lnSpc>
                <a:spcPct val="150000"/>
              </a:lnSpc>
              <a:buFont typeface="Wingdings" panose="05000000000000000000" pitchFamily="2" charset="2"/>
              <a:buChar char="§"/>
            </a:pPr>
            <a:r>
              <a:rPr lang="en-US" dirty="0">
                <a:solidFill>
                  <a:schemeClr val="accent1">
                    <a:lumMod val="50000"/>
                  </a:schemeClr>
                </a:solidFill>
              </a:rPr>
              <a:t>CSS</a:t>
            </a:r>
          </a:p>
          <a:p>
            <a:pPr marL="285750" indent="-285750">
              <a:lnSpc>
                <a:spcPct val="150000"/>
              </a:lnSpc>
              <a:buFont typeface="Wingdings" panose="05000000000000000000" pitchFamily="2" charset="2"/>
              <a:buChar char="§"/>
            </a:pPr>
            <a:r>
              <a:rPr lang="en-US" dirty="0">
                <a:solidFill>
                  <a:schemeClr val="accent1">
                    <a:lumMod val="50000"/>
                  </a:schemeClr>
                </a:solidFill>
              </a:rPr>
              <a:t>JavaScript</a:t>
            </a:r>
          </a:p>
          <a:p>
            <a:pPr marL="285750" indent="-285750">
              <a:lnSpc>
                <a:spcPct val="150000"/>
              </a:lnSpc>
              <a:buFont typeface="Wingdings" panose="05000000000000000000" pitchFamily="2" charset="2"/>
              <a:buChar char="§"/>
            </a:pPr>
            <a:r>
              <a:rPr lang="en-US" dirty="0">
                <a:solidFill>
                  <a:schemeClr val="accent1">
                    <a:lumMod val="50000"/>
                  </a:schemeClr>
                </a:solidFill>
              </a:rPr>
              <a:t>Sparql</a:t>
            </a:r>
          </a:p>
          <a:p>
            <a:pPr marL="285750" indent="-285750">
              <a:lnSpc>
                <a:spcPct val="150000"/>
              </a:lnSpc>
              <a:buFont typeface="Wingdings" panose="05000000000000000000" pitchFamily="2" charset="2"/>
              <a:buChar char="§"/>
            </a:pPr>
            <a:r>
              <a:rPr lang="en-US" dirty="0">
                <a:solidFill>
                  <a:schemeClr val="accent1">
                    <a:lumMod val="50000"/>
                  </a:schemeClr>
                </a:solidFill>
              </a:rPr>
              <a:t>Web Ontology language</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NodeJS</a:t>
            </a:r>
          </a:p>
          <a:p>
            <a:pPr marL="285750" indent="-285750">
              <a:lnSpc>
                <a:spcPct val="150000"/>
              </a:lnSpc>
              <a:buFont typeface="Wingdings" panose="05000000000000000000" pitchFamily="2" charset="2"/>
              <a:buChar char="§"/>
            </a:pPr>
            <a:r>
              <a:rPr lang="en-US" dirty="0">
                <a:solidFill>
                  <a:schemeClr val="accent1">
                    <a:lumMod val="50000"/>
                  </a:schemeClr>
                </a:solidFill>
              </a:rPr>
              <a:t>ReactJS</a:t>
            </a:r>
          </a:p>
          <a:p>
            <a:pPr marL="285750" indent="-285750">
              <a:lnSpc>
                <a:spcPct val="150000"/>
              </a:lnSpc>
              <a:buFont typeface="Wingdings" panose="05000000000000000000" pitchFamily="2" charset="2"/>
              <a:buChar char="§"/>
            </a:pPr>
            <a:r>
              <a:rPr lang="en-US" dirty="0">
                <a:solidFill>
                  <a:schemeClr val="accent1">
                    <a:lumMod val="50000"/>
                  </a:schemeClr>
                </a:solidFill>
              </a:rPr>
              <a:t>Spring Boot</a:t>
            </a:r>
          </a:p>
          <a:p>
            <a:pPr marL="285750" indent="-285750">
              <a:lnSpc>
                <a:spcPct val="150000"/>
              </a:lnSpc>
              <a:buFont typeface="Wingdings" panose="05000000000000000000" pitchFamily="2" charset="2"/>
              <a:buChar char="§"/>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53" name="TextBox 52">
            <a:extLst>
              <a:ext uri="{FF2B5EF4-FFF2-40B4-BE49-F238E27FC236}">
                <a16:creationId xmlns:a16="http://schemas.microsoft.com/office/drawing/2014/main" id="{A76E3D97-0687-43E0-80D3-CB562AE0BF03}"/>
              </a:ext>
            </a:extLst>
          </p:cNvPr>
          <p:cNvSpPr txBox="1"/>
          <p:nvPr/>
        </p:nvSpPr>
        <p:spPr>
          <a:xfrm>
            <a:off x="872358" y="320628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Editors</a:t>
            </a:r>
          </a:p>
        </p:txBody>
      </p:sp>
      <p:sp>
        <p:nvSpPr>
          <p:cNvPr id="54" name="TextBox 53">
            <a:extLst>
              <a:ext uri="{FF2B5EF4-FFF2-40B4-BE49-F238E27FC236}">
                <a16:creationId xmlns:a16="http://schemas.microsoft.com/office/drawing/2014/main" id="{8E3541CF-EEB9-4F04-947A-271FA365321E}"/>
              </a:ext>
            </a:extLst>
          </p:cNvPr>
          <p:cNvSpPr txBox="1"/>
          <p:nvPr/>
        </p:nvSpPr>
        <p:spPr>
          <a:xfrm>
            <a:off x="1110857" y="3597772"/>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Visual Studio Code (VS Code)</a:t>
            </a:r>
          </a:p>
        </p:txBody>
      </p:sp>
      <p:sp>
        <p:nvSpPr>
          <p:cNvPr id="4" name="TextBox 3">
            <a:extLst>
              <a:ext uri="{FF2B5EF4-FFF2-40B4-BE49-F238E27FC236}">
                <a16:creationId xmlns:a16="http://schemas.microsoft.com/office/drawing/2014/main" id="{5536833B-5C87-2849-D422-A4BDA5E1CBDE}"/>
              </a:ext>
            </a:extLst>
          </p:cNvPr>
          <p:cNvSpPr txBox="1"/>
          <p:nvPr/>
        </p:nvSpPr>
        <p:spPr>
          <a:xfrm>
            <a:off x="881434" y="2184398"/>
            <a:ext cx="4572000" cy="338554"/>
          </a:xfrm>
          <a:prstGeom prst="rect">
            <a:avLst/>
          </a:prstGeom>
          <a:noFill/>
        </p:spPr>
        <p:txBody>
          <a:bodyPr wrap="square">
            <a:spAutoFit/>
          </a:bodyPr>
          <a:lstStyle/>
          <a:p>
            <a:pPr marL="285750" indent="-285750">
              <a:buFont typeface="Wingdings" panose="05000000000000000000" pitchFamily="2" charset="2"/>
              <a:buChar char="q"/>
            </a:pPr>
            <a:r>
              <a:rPr lang="en-US" sz="1600" dirty="0"/>
              <a:t>Versioning</a:t>
            </a:r>
            <a:r>
              <a:rPr lang="en-US" dirty="0"/>
              <a:t> </a:t>
            </a:r>
            <a:r>
              <a:rPr lang="en-US" sz="1600" dirty="0"/>
              <a:t>Control</a:t>
            </a:r>
          </a:p>
        </p:txBody>
      </p:sp>
      <p:sp>
        <p:nvSpPr>
          <p:cNvPr id="5" name="TextBox 4">
            <a:extLst>
              <a:ext uri="{FF2B5EF4-FFF2-40B4-BE49-F238E27FC236}">
                <a16:creationId xmlns:a16="http://schemas.microsoft.com/office/drawing/2014/main" id="{D2079FC5-33DB-93C8-05BB-C1717CD62F29}"/>
              </a:ext>
            </a:extLst>
          </p:cNvPr>
          <p:cNvSpPr txBox="1"/>
          <p:nvPr/>
        </p:nvSpPr>
        <p:spPr>
          <a:xfrm>
            <a:off x="1110857" y="2583550"/>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Git</a:t>
            </a:r>
          </a:p>
        </p:txBody>
      </p:sp>
    </p:spTree>
    <p:extLst>
      <p:ext uri="{BB962C8B-B14F-4D97-AF65-F5344CB8AC3E}">
        <p14:creationId xmlns:p14="http://schemas.microsoft.com/office/powerpoint/2010/main" val="1709854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4572000" y="1691918"/>
            <a:ext cx="3760764"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81694" y="1691918"/>
            <a:ext cx="3760765"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1285874" y="1436704"/>
            <a:ext cx="7400925" cy="3301536"/>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865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7" y="1436703"/>
            <a:ext cx="3416132"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4"/>
          <a:stretch>
            <a:fillRect/>
          </a:stretch>
        </p:blipFill>
        <p:spPr>
          <a:xfrm>
            <a:off x="4295775" y="1436702"/>
            <a:ext cx="4391025"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5"/>
          <a:stretch>
            <a:fillRect/>
          </a:stretch>
        </p:blipFill>
        <p:spPr>
          <a:xfrm>
            <a:off x="4886241" y="3495675"/>
            <a:ext cx="3800559" cy="156165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81694" y="3495675"/>
            <a:ext cx="4001624" cy="160474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8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29045" y="1758967"/>
            <a:ext cx="4057283"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678287" y="194384"/>
            <a:ext cx="4265895"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5"/>
          <a:stretch>
            <a:fillRect/>
          </a:stretch>
        </p:blipFill>
        <p:spPr>
          <a:xfrm>
            <a:off x="4678287" y="2668010"/>
            <a:ext cx="4265895" cy="2357772"/>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8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06105" y="1615290"/>
            <a:ext cx="4265895" cy="26642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720238" y="1566451"/>
            <a:ext cx="4265895" cy="2713046"/>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164566" y="1376039"/>
            <a:ext cx="4165595" cy="165463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08776D-A719-4F62-BE4B-B3A12F71A32D}"/>
              </a:ext>
            </a:extLst>
          </p:cNvPr>
          <p:cNvPicPr>
            <a:picLocks noChangeAspect="1"/>
          </p:cNvPicPr>
          <p:nvPr/>
        </p:nvPicPr>
        <p:blipFill>
          <a:blip r:embed="rId4"/>
          <a:stretch>
            <a:fillRect/>
          </a:stretch>
        </p:blipFill>
        <p:spPr>
          <a:xfrm>
            <a:off x="5426015" y="1376039"/>
            <a:ext cx="3717985" cy="323147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6524826-F406-4A90-A5D7-A1F53DC9529B}"/>
              </a:ext>
            </a:extLst>
          </p:cNvPr>
          <p:cNvPicPr>
            <a:picLocks noChangeAspect="1"/>
          </p:cNvPicPr>
          <p:nvPr/>
        </p:nvPicPr>
        <p:blipFill>
          <a:blip r:embed="rId5"/>
          <a:stretch>
            <a:fillRect/>
          </a:stretch>
        </p:blipFill>
        <p:spPr>
          <a:xfrm>
            <a:off x="1164566" y="3156139"/>
            <a:ext cx="4165595" cy="19272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051359" y="997973"/>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2307360" y="4527619"/>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Department of Computer Sciences</a:t>
            </a:r>
            <a:endParaRPr dirty="0"/>
          </a:p>
        </p:txBody>
      </p:sp>
      <p:sp>
        <p:nvSpPr>
          <p:cNvPr id="369" name="Google Shape;369;p44"/>
          <p:cNvSpPr txBox="1">
            <a:spLocks noGrp="1"/>
          </p:cNvSpPr>
          <p:nvPr>
            <p:ph type="subTitle" idx="4"/>
          </p:nvPr>
        </p:nvSpPr>
        <p:spPr>
          <a:xfrm flipH="1">
            <a:off x="241874" y="178635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Guided By:</a:t>
            </a:r>
            <a:endParaRPr dirty="0"/>
          </a:p>
        </p:txBody>
      </p:sp>
      <p:sp>
        <p:nvSpPr>
          <p:cNvPr id="370" name="Google Shape;370;p44"/>
          <p:cNvSpPr txBox="1">
            <a:spLocks noGrp="1"/>
          </p:cNvSpPr>
          <p:nvPr>
            <p:ph type="subTitle" idx="5"/>
          </p:nvPr>
        </p:nvSpPr>
        <p:spPr>
          <a:xfrm flipH="1">
            <a:off x="2724921" y="2157753"/>
            <a:ext cx="2402400" cy="5274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Ma’am Sana Rizwan</a:t>
            </a:r>
            <a:endParaRPr dirty="0"/>
          </a:p>
        </p:txBody>
      </p:sp>
      <p:sp>
        <p:nvSpPr>
          <p:cNvPr id="372" name="Google Shape;372;p44"/>
          <p:cNvSpPr txBox="1">
            <a:spLocks noGrp="1"/>
          </p:cNvSpPr>
          <p:nvPr>
            <p:ph type="subTitle" idx="7"/>
          </p:nvPr>
        </p:nvSpPr>
        <p:spPr>
          <a:xfrm>
            <a:off x="1106160" y="2995430"/>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 Serial No:</a:t>
            </a:r>
            <a:endParaRPr dirty="0"/>
          </a:p>
        </p:txBody>
      </p:sp>
      <p:sp>
        <p:nvSpPr>
          <p:cNvPr id="375" name="Google Shape;375;p44"/>
          <p:cNvSpPr txBox="1">
            <a:spLocks noGrp="1"/>
          </p:cNvSpPr>
          <p:nvPr>
            <p:ph type="subTitle" idx="13"/>
          </p:nvPr>
        </p:nvSpPr>
        <p:spPr>
          <a:xfrm>
            <a:off x="1921855" y="771318"/>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a:t>
            </a:r>
            <a:r>
              <a:rPr lang="en-US" dirty="0"/>
              <a:t> - Details</a:t>
            </a:r>
            <a:endParaRPr dirty="0"/>
          </a:p>
        </p:txBody>
      </p:sp>
      <p:cxnSp>
        <p:nvCxnSpPr>
          <p:cNvPr id="377" name="Google Shape;377;p44"/>
          <p:cNvCxnSpPr>
            <a:cxnSpLocks/>
          </p:cNvCxnSpPr>
          <p:nvPr/>
        </p:nvCxnSpPr>
        <p:spPr>
          <a:xfrm flipH="1">
            <a:off x="683590" y="952401"/>
            <a:ext cx="989762"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499727" y="88630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6676204" y="1048411"/>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70;p44">
            <a:extLst>
              <a:ext uri="{FF2B5EF4-FFF2-40B4-BE49-F238E27FC236}">
                <a16:creationId xmlns:a16="http://schemas.microsoft.com/office/drawing/2014/main" id="{AD346C66-26B1-4087-ACF7-2424062DCB8E}"/>
              </a:ext>
            </a:extLst>
          </p:cNvPr>
          <p:cNvSpPr txBox="1">
            <a:spLocks/>
          </p:cNvSpPr>
          <p:nvPr/>
        </p:nvSpPr>
        <p:spPr>
          <a:xfrm flipH="1">
            <a:off x="2854425" y="3342686"/>
            <a:ext cx="24024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dirty="0"/>
              <a:t>FA22SE13</a:t>
            </a:r>
          </a:p>
        </p:txBody>
      </p:sp>
    </p:spTree>
    <p:extLst>
      <p:ext uri="{BB962C8B-B14F-4D97-AF65-F5344CB8AC3E}">
        <p14:creationId xmlns:p14="http://schemas.microsoft.com/office/powerpoint/2010/main" val="214919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AD6ABB9F-C44D-4C2C-AC37-A36A8CB82769}"/>
              </a:ext>
            </a:extLst>
          </p:cNvPr>
          <p:cNvPicPr>
            <a:picLocks noChangeAspect="1"/>
          </p:cNvPicPr>
          <p:nvPr/>
        </p:nvPicPr>
        <p:blipFill>
          <a:blip r:embed="rId3"/>
          <a:stretch>
            <a:fillRect/>
          </a:stretch>
        </p:blipFill>
        <p:spPr>
          <a:xfrm>
            <a:off x="1164566" y="1399636"/>
            <a:ext cx="4165596" cy="16365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5B76A53-5090-4390-8120-E752406DC114}"/>
              </a:ext>
            </a:extLst>
          </p:cNvPr>
          <p:cNvPicPr>
            <a:picLocks noChangeAspect="1"/>
          </p:cNvPicPr>
          <p:nvPr/>
        </p:nvPicPr>
        <p:blipFill>
          <a:blip r:embed="rId4"/>
          <a:stretch>
            <a:fillRect/>
          </a:stretch>
        </p:blipFill>
        <p:spPr>
          <a:xfrm>
            <a:off x="5442012" y="1399636"/>
            <a:ext cx="3395884" cy="355146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FBD8654-4D5E-41F2-9FC8-DEBFF97C2FCE}"/>
              </a:ext>
            </a:extLst>
          </p:cNvPr>
          <p:cNvPicPr>
            <a:picLocks noChangeAspect="1"/>
          </p:cNvPicPr>
          <p:nvPr/>
        </p:nvPicPr>
        <p:blipFill>
          <a:blip r:embed="rId5"/>
          <a:stretch>
            <a:fillRect/>
          </a:stretch>
        </p:blipFill>
        <p:spPr>
          <a:xfrm>
            <a:off x="1164566" y="3129050"/>
            <a:ext cx="4165596" cy="18220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9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8935" y="1033633"/>
            <a:ext cx="5029495"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Important features used in Training of Model</a:t>
            </a:r>
          </a:p>
        </p:txBody>
      </p:sp>
      <p:pic>
        <p:nvPicPr>
          <p:cNvPr id="3" name="Picture 2" descr="A picture containing text, screenshot, number, line&#10;&#10;Description automatically generated">
            <a:extLst>
              <a:ext uri="{FF2B5EF4-FFF2-40B4-BE49-F238E27FC236}">
                <a16:creationId xmlns:a16="http://schemas.microsoft.com/office/drawing/2014/main" id="{D0E8AFDA-5919-AAA1-5B58-9C06D72473A2}"/>
              </a:ext>
            </a:extLst>
          </p:cNvPr>
          <p:cNvPicPr>
            <a:picLocks noChangeAspect="1"/>
          </p:cNvPicPr>
          <p:nvPr/>
        </p:nvPicPr>
        <p:blipFill>
          <a:blip r:embed="rId3"/>
          <a:stretch>
            <a:fillRect/>
          </a:stretch>
        </p:blipFill>
        <p:spPr>
          <a:xfrm>
            <a:off x="1587640" y="1479832"/>
            <a:ext cx="6135789" cy="34237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7" y="1018061"/>
            <a:ext cx="6190088"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Decision Tree Generate from Decision Tree algorithm</a:t>
            </a:r>
          </a:p>
        </p:txBody>
      </p:sp>
      <p:pic>
        <p:nvPicPr>
          <p:cNvPr id="4" name="Picture 3" descr="A picture containing text, handwriting, font, screenshot&#10;&#10;Description automatically generated">
            <a:extLst>
              <a:ext uri="{FF2B5EF4-FFF2-40B4-BE49-F238E27FC236}">
                <a16:creationId xmlns:a16="http://schemas.microsoft.com/office/drawing/2014/main" id="{8D92979E-3B5B-FC8C-06BF-73ACA18F0308}"/>
              </a:ext>
            </a:extLst>
          </p:cNvPr>
          <p:cNvPicPr>
            <a:picLocks noChangeAspect="1"/>
          </p:cNvPicPr>
          <p:nvPr/>
        </p:nvPicPr>
        <p:blipFill>
          <a:blip r:embed="rId3"/>
          <a:stretch>
            <a:fillRect/>
          </a:stretch>
        </p:blipFill>
        <p:spPr>
          <a:xfrm>
            <a:off x="2612555" y="1557495"/>
            <a:ext cx="4089283" cy="3466188"/>
          </a:xfrm>
          <a:prstGeom prst="rect">
            <a:avLst/>
          </a:prstGeom>
        </p:spPr>
      </p:pic>
    </p:spTree>
    <p:extLst>
      <p:ext uri="{BB962C8B-B14F-4D97-AF65-F5344CB8AC3E}">
        <p14:creationId xmlns:p14="http://schemas.microsoft.com/office/powerpoint/2010/main" val="2694040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1833495" y="936871"/>
            <a:ext cx="1732048" cy="50196"/>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3699642"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Overall Models Used</a:t>
            </a:r>
          </a:p>
        </p:txBody>
      </p:sp>
      <p:pic>
        <p:nvPicPr>
          <p:cNvPr id="5" name="Picture 4">
            <a:extLst>
              <a:ext uri="{FF2B5EF4-FFF2-40B4-BE49-F238E27FC236}">
                <a16:creationId xmlns:a16="http://schemas.microsoft.com/office/drawing/2014/main" id="{73B7848B-CFA9-0425-B641-2402B9D6D94E}"/>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713291" y="1527839"/>
            <a:ext cx="5607121" cy="3294715"/>
          </a:xfrm>
          <a:prstGeom prst="rect">
            <a:avLst/>
          </a:prstGeom>
          <a:ln>
            <a:solidFill>
              <a:schemeClr val="tx2">
                <a:lumMod val="60000"/>
                <a:lumOff val="40000"/>
              </a:schemeClr>
            </a:solidFill>
          </a:ln>
        </p:spPr>
      </p:pic>
      <p:pic>
        <p:nvPicPr>
          <p:cNvPr id="7" name="Picture 6">
            <a:extLst>
              <a:ext uri="{FF2B5EF4-FFF2-40B4-BE49-F238E27FC236}">
                <a16:creationId xmlns:a16="http://schemas.microsoft.com/office/drawing/2014/main" id="{9CFDCF6C-FB0B-9411-CE05-505967FE6AD3}"/>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6262386" y="1524891"/>
            <a:ext cx="2798652" cy="3294715"/>
          </a:xfrm>
          <a:prstGeom prst="rect">
            <a:avLst/>
          </a:prstGeom>
          <a:solidFill>
            <a:schemeClr val="accent1"/>
          </a:solidFill>
        </p:spPr>
      </p:pic>
    </p:spTree>
    <p:extLst>
      <p:ext uri="{BB962C8B-B14F-4D97-AF65-F5344CB8AC3E}">
        <p14:creationId xmlns:p14="http://schemas.microsoft.com/office/powerpoint/2010/main" val="3145684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0" y="1524891"/>
            <a:ext cx="6879889" cy="3513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406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Object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007" y="1458348"/>
            <a:ext cx="6154747" cy="3685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523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Data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868" y="1417027"/>
            <a:ext cx="6526736" cy="36617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338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OWL </a:t>
            </a:r>
            <a:r>
              <a:rPr lang="en-US" dirty="0" err="1">
                <a:solidFill>
                  <a:schemeClr val="accent1">
                    <a:lumMod val="50000"/>
                  </a:schemeClr>
                </a:solidFill>
              </a:rPr>
              <a:t>Viz</a:t>
            </a:r>
            <a:endParaRPr lang="en-US" dirty="0">
              <a:solidFill>
                <a:schemeClr val="accent1">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1822040"/>
            <a:ext cx="7124953" cy="3144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349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Define Individuals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71" y="1328678"/>
            <a:ext cx="6472361" cy="3814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2176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Sparql Queries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856" y="1374286"/>
            <a:ext cx="6489264" cy="35938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56" y="2631881"/>
            <a:ext cx="3642696" cy="1361739"/>
          </a:xfrm>
          <a:prstGeom prst="rect">
            <a:avLst/>
          </a:prstGeom>
          <a:ln>
            <a:solidFill>
              <a:srgbClr val="FF0000"/>
            </a:solidFill>
          </a:ln>
        </p:spPr>
      </p:pic>
    </p:spTree>
    <p:extLst>
      <p:ext uri="{BB962C8B-B14F-4D97-AF65-F5344CB8AC3E}">
        <p14:creationId xmlns:p14="http://schemas.microsoft.com/office/powerpoint/2010/main" val="163061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47"/>
          <p:cNvSpPr/>
          <p:nvPr/>
        </p:nvSpPr>
        <p:spPr>
          <a:xfrm>
            <a:off x="2621464" y="1034622"/>
            <a:ext cx="1511624" cy="6672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499824"/>
            <a:ext cx="6698400" cy="637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US" dirty="0"/>
              <a:t>T</a:t>
            </a:r>
            <a:r>
              <a:rPr lang="en" dirty="0"/>
              <a:t>eam</a:t>
            </a:r>
            <a:endParaRPr dirty="0"/>
          </a:p>
        </p:txBody>
      </p:sp>
      <p:sp>
        <p:nvSpPr>
          <p:cNvPr id="445" name="Google Shape;445;p47"/>
          <p:cNvSpPr txBox="1">
            <a:spLocks noGrp="1"/>
          </p:cNvSpPr>
          <p:nvPr>
            <p:ph type="subTitle" idx="1"/>
          </p:nvPr>
        </p:nvSpPr>
        <p:spPr>
          <a:xfrm>
            <a:off x="4671850" y="1745972"/>
            <a:ext cx="2778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Akash Ur Rehman</a:t>
            </a:r>
            <a:endParaRPr dirty="0"/>
          </a:p>
        </p:txBody>
      </p:sp>
      <p:sp>
        <p:nvSpPr>
          <p:cNvPr id="446" name="Google Shape;446;p47"/>
          <p:cNvSpPr txBox="1">
            <a:spLocks noGrp="1"/>
          </p:cNvSpPr>
          <p:nvPr>
            <p:ph type="subTitle" idx="3"/>
          </p:nvPr>
        </p:nvSpPr>
        <p:spPr>
          <a:xfrm>
            <a:off x="5652725" y="2136842"/>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FA19-BSE-112</a:t>
            </a:r>
            <a:endParaRPr dirty="0"/>
          </a:p>
        </p:txBody>
      </p:sp>
      <p:sp>
        <p:nvSpPr>
          <p:cNvPr id="447" name="Google Shape;447;p47"/>
          <p:cNvSpPr txBox="1">
            <a:spLocks noGrp="1"/>
          </p:cNvSpPr>
          <p:nvPr>
            <p:ph type="subTitle" idx="4"/>
          </p:nvPr>
        </p:nvSpPr>
        <p:spPr>
          <a:xfrm>
            <a:off x="4671850" y="2802931"/>
            <a:ext cx="447215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Muham</a:t>
            </a:r>
            <a:r>
              <a:rPr lang="en-US" dirty="0"/>
              <a:t>mad Abu Hurairah</a:t>
            </a:r>
            <a:endParaRPr dirty="0"/>
          </a:p>
        </p:txBody>
      </p:sp>
      <p:sp>
        <p:nvSpPr>
          <p:cNvPr id="448" name="Google Shape;448;p47"/>
          <p:cNvSpPr txBox="1">
            <a:spLocks noGrp="1"/>
          </p:cNvSpPr>
          <p:nvPr>
            <p:ph type="subTitle" idx="5"/>
          </p:nvPr>
        </p:nvSpPr>
        <p:spPr>
          <a:xfrm>
            <a:off x="5652725" y="3190115"/>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FA19-BSE- 033</a:t>
            </a:r>
            <a:endParaRPr dirty="0"/>
          </a:p>
        </p:txBody>
      </p:sp>
      <p:sp>
        <p:nvSpPr>
          <p:cNvPr id="449" name="Google Shape;449;p47"/>
          <p:cNvSpPr/>
          <p:nvPr/>
        </p:nvSpPr>
        <p:spPr>
          <a:xfrm>
            <a:off x="7389475" y="5347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447;p47">
            <a:extLst>
              <a:ext uri="{FF2B5EF4-FFF2-40B4-BE49-F238E27FC236}">
                <a16:creationId xmlns:a16="http://schemas.microsoft.com/office/drawing/2014/main" id="{DD2FDDD0-CBC0-47FC-AFC5-9EB6E7EA68BD}"/>
              </a:ext>
            </a:extLst>
          </p:cNvPr>
          <p:cNvSpPr txBox="1">
            <a:spLocks/>
          </p:cNvSpPr>
          <p:nvPr/>
        </p:nvSpPr>
        <p:spPr>
          <a:xfrm>
            <a:off x="4671850" y="3851693"/>
            <a:ext cx="4472150" cy="37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500" b="1"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2pPr>
            <a:lvl3pPr marL="1371600" marR="0" lvl="2"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3pPr>
            <a:lvl4pPr marL="1828800" marR="0" lvl="3"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4pPr>
            <a:lvl5pPr marL="2286000" marR="0" lvl="4"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5pPr>
            <a:lvl6pPr marL="2743200" marR="0" lvl="5"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6pPr>
            <a:lvl7pPr marL="3200400" marR="0" lvl="6"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7pPr>
            <a:lvl8pPr marL="3657600" marR="0" lvl="7"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8pPr>
            <a:lvl9pPr marL="4114800" marR="0" lvl="8"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9pPr>
          </a:lstStyle>
          <a:p>
            <a:pPr marL="0" indent="0"/>
            <a:r>
              <a:rPr lang="en-US" dirty="0"/>
              <a:t>Muhammad Salman Ahmed</a:t>
            </a:r>
          </a:p>
        </p:txBody>
      </p:sp>
      <p:sp>
        <p:nvSpPr>
          <p:cNvPr id="32" name="Google Shape;448;p47">
            <a:extLst>
              <a:ext uri="{FF2B5EF4-FFF2-40B4-BE49-F238E27FC236}">
                <a16:creationId xmlns:a16="http://schemas.microsoft.com/office/drawing/2014/main" id="{F5887B4A-4A84-44C8-B9D1-EA674CF32084}"/>
              </a:ext>
            </a:extLst>
          </p:cNvPr>
          <p:cNvSpPr txBox="1">
            <a:spLocks/>
          </p:cNvSpPr>
          <p:nvPr/>
        </p:nvSpPr>
        <p:spPr>
          <a:xfrm>
            <a:off x="5652725" y="4230267"/>
            <a:ext cx="27780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a:t>FA19-BSE- 098</a:t>
            </a:r>
          </a:p>
        </p:txBody>
      </p:sp>
    </p:spTree>
    <p:extLst>
      <p:ext uri="{BB962C8B-B14F-4D97-AF65-F5344CB8AC3E}">
        <p14:creationId xmlns:p14="http://schemas.microsoft.com/office/powerpoint/2010/main" val="340096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13" name="Google Shape;613;p52"/>
          <p:cNvSpPr txBox="1">
            <a:spLocks noGrp="1"/>
          </p:cNvSpPr>
          <p:nvPr>
            <p:ph type="title"/>
          </p:nvPr>
        </p:nvSpPr>
        <p:spPr>
          <a:xfrm>
            <a:off x="696739" y="308521"/>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Diagram</a:t>
            </a:r>
            <a:endParaRPr dirty="0"/>
          </a:p>
        </p:txBody>
      </p:sp>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552660" y="998250"/>
            <a:ext cx="8531050" cy="4218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Problems faced related to prototyping of system, collection of dataset for machine learning, and making consistent ontology.</a:t>
            </a:r>
          </a:p>
          <a:p>
            <a:pPr marL="285750" indent="-285750" algn="just">
              <a:lnSpc>
                <a:spcPct val="200000"/>
              </a:lnSpc>
              <a:buFont typeface="Wingdings" panose="05000000000000000000" pitchFamily="2" charset="2"/>
              <a:buChar char="§"/>
            </a:pPr>
            <a:r>
              <a:rPr lang="en-GB" dirty="0">
                <a:solidFill>
                  <a:srgbClr val="002060"/>
                </a:solidFill>
              </a:rPr>
              <a:t>Lessons we learned are how to achieve deadlines and team coordination</a:t>
            </a:r>
          </a:p>
          <a:p>
            <a:pPr marL="285750" indent="-285750" algn="just">
              <a:lnSpc>
                <a:spcPct val="200000"/>
              </a:lnSpc>
              <a:buFont typeface="Wingdings" panose="05000000000000000000" pitchFamily="2" charset="2"/>
              <a:buChar char="§"/>
            </a:pPr>
            <a:r>
              <a:rPr lang="en-GB" dirty="0">
                <a:solidFill>
                  <a:srgbClr val="002060"/>
                </a:solidFill>
              </a:rPr>
              <a:t>Implementing the machine and ontology learning so that system can learn its own</a:t>
            </a:r>
          </a:p>
        </p:txBody>
      </p:sp>
    </p:spTree>
    <p:extLst>
      <p:ext uri="{BB962C8B-B14F-4D97-AF65-F5344CB8AC3E}">
        <p14:creationId xmlns:p14="http://schemas.microsoft.com/office/powerpoint/2010/main" val="2335041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Build the Mobile application</a:t>
            </a:r>
          </a:p>
          <a:p>
            <a:pPr marL="285750" indent="-285750" algn="just">
              <a:lnSpc>
                <a:spcPct val="200000"/>
              </a:lnSpc>
              <a:buFont typeface="Wingdings" panose="05000000000000000000" pitchFamily="2" charset="2"/>
              <a:buChar char="§"/>
            </a:pPr>
            <a:r>
              <a:rPr lang="en-GB" dirty="0">
                <a:solidFill>
                  <a:srgbClr val="002060"/>
                </a:solidFill>
              </a:rPr>
              <a:t>Through machine learning and image processing, check the blood samples for donation eligibility</a:t>
            </a:r>
          </a:p>
          <a:p>
            <a:pPr marL="285750" indent="-285750" algn="just">
              <a:lnSpc>
                <a:spcPct val="200000"/>
              </a:lnSpc>
              <a:buFont typeface="Wingdings" panose="05000000000000000000" pitchFamily="2" charset="2"/>
              <a:buChar char="§"/>
            </a:pPr>
            <a:r>
              <a:rPr lang="en-GB" dirty="0">
                <a:solidFill>
                  <a:srgbClr val="002060"/>
                </a:solidFill>
              </a:rPr>
              <a:t>Add the NGO or blood donations from all over the country</a:t>
            </a:r>
          </a:p>
        </p:txBody>
      </p:sp>
    </p:spTree>
    <p:extLst>
      <p:ext uri="{BB962C8B-B14F-4D97-AF65-F5344CB8AC3E}">
        <p14:creationId xmlns:p14="http://schemas.microsoft.com/office/powerpoint/2010/main" val="313813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534188" y="1510700"/>
            <a:ext cx="7609975" cy="95410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rgbClr val="002060"/>
                </a:solidFill>
              </a:rPr>
              <a:t>Ontologies provide us with the help of integrating data from different sources by providing a shared understanding of that particular domain. There are various languages and tools that are used in making of ontologies, we have devised a method of manual merging of the ontologies by the help of SPARQL queries for web platforms.</a:t>
            </a: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285932" y="1110791"/>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285932" y="2677022"/>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430192" y="3028447"/>
            <a:ext cx="4825096"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pic>
        <p:nvPicPr>
          <p:cNvPr id="3" name="Picture 2">
            <a:extLst>
              <a:ext uri="{FF2B5EF4-FFF2-40B4-BE49-F238E27FC236}">
                <a16:creationId xmlns:a16="http://schemas.microsoft.com/office/drawing/2014/main" id="{14E8CD96-06C3-F97F-42A1-750DA0E35F4B}"/>
              </a:ext>
            </a:extLst>
          </p:cNvPr>
          <p:cNvPicPr>
            <a:picLocks noChangeAspect="1"/>
          </p:cNvPicPr>
          <p:nvPr/>
        </p:nvPicPr>
        <p:blipFill>
          <a:blip r:embed="rId4"/>
          <a:stretch>
            <a:fillRect/>
          </a:stretch>
        </p:blipFill>
        <p:spPr>
          <a:xfrm>
            <a:off x="5164853" y="2464807"/>
            <a:ext cx="3898760" cy="2597003"/>
          </a:xfrm>
          <a:prstGeom prst="rect">
            <a:avLst/>
          </a:prstGeom>
        </p:spPr>
      </p:pic>
    </p:spTree>
    <p:extLst>
      <p:ext uri="{BB962C8B-B14F-4D97-AF65-F5344CB8AC3E}">
        <p14:creationId xmlns:p14="http://schemas.microsoft.com/office/powerpoint/2010/main" val="28039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6"/>
          <p:cNvSpPr/>
          <p:nvPr/>
        </p:nvSpPr>
        <p:spPr>
          <a:xfrm>
            <a:off x="1765676" y="998250"/>
            <a:ext cx="163524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804" name="Google Shape;804;p56"/>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805" name="Google Shape;805;p56"/>
          <p:cNvSpPr/>
          <p:nvPr/>
        </p:nvSpPr>
        <p:spPr>
          <a:xfrm>
            <a:off x="4364763" y="2556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56"/>
          <p:cNvGrpSpPr/>
          <p:nvPr/>
        </p:nvGrpSpPr>
        <p:grpSpPr>
          <a:xfrm rot="-445410">
            <a:off x="4626492" y="537087"/>
            <a:ext cx="517590" cy="501916"/>
            <a:chOff x="6675600" y="3793975"/>
            <a:chExt cx="517600" cy="501925"/>
          </a:xfrm>
        </p:grpSpPr>
        <p:grpSp>
          <p:nvGrpSpPr>
            <p:cNvPr id="807" name="Google Shape;807;p56"/>
            <p:cNvGrpSpPr/>
            <p:nvPr/>
          </p:nvGrpSpPr>
          <p:grpSpPr>
            <a:xfrm>
              <a:off x="6705875" y="3810800"/>
              <a:ext cx="487325" cy="485100"/>
              <a:chOff x="6705875" y="3810800"/>
              <a:chExt cx="487325" cy="485100"/>
            </a:xfrm>
          </p:grpSpPr>
          <p:sp>
            <p:nvSpPr>
              <p:cNvPr id="808" name="Google Shape;808;p56"/>
              <p:cNvSpPr/>
              <p:nvPr/>
            </p:nvSpPr>
            <p:spPr>
              <a:xfrm>
                <a:off x="6705875" y="3810800"/>
                <a:ext cx="247125" cy="236875"/>
              </a:xfrm>
              <a:custGeom>
                <a:avLst/>
                <a:gdLst/>
                <a:ahLst/>
                <a:cxnLst/>
                <a:rect l="l" t="t" r="r" b="b"/>
                <a:pathLst>
                  <a:path w="9885" h="9475" extrusionOk="0">
                    <a:moveTo>
                      <a:pt x="794" y="0"/>
                    </a:moveTo>
                    <a:cubicBezTo>
                      <a:pt x="357" y="0"/>
                      <a:pt x="0" y="357"/>
                      <a:pt x="0" y="794"/>
                    </a:cubicBezTo>
                    <a:lnTo>
                      <a:pt x="0" y="5888"/>
                    </a:lnTo>
                    <a:lnTo>
                      <a:pt x="0" y="6477"/>
                    </a:lnTo>
                    <a:lnTo>
                      <a:pt x="0" y="6629"/>
                    </a:lnTo>
                    <a:lnTo>
                      <a:pt x="0" y="7396"/>
                    </a:lnTo>
                    <a:cubicBezTo>
                      <a:pt x="0" y="7592"/>
                      <a:pt x="161" y="7753"/>
                      <a:pt x="357" y="7753"/>
                    </a:cubicBezTo>
                    <a:lnTo>
                      <a:pt x="3685" y="7753"/>
                    </a:lnTo>
                    <a:cubicBezTo>
                      <a:pt x="3649" y="7922"/>
                      <a:pt x="3587" y="8127"/>
                      <a:pt x="3488" y="8341"/>
                    </a:cubicBezTo>
                    <a:cubicBezTo>
                      <a:pt x="3346" y="8627"/>
                      <a:pt x="3141" y="8930"/>
                      <a:pt x="2828" y="9171"/>
                    </a:cubicBezTo>
                    <a:cubicBezTo>
                      <a:pt x="2703" y="9269"/>
                      <a:pt x="2766" y="9474"/>
                      <a:pt x="2935" y="9474"/>
                    </a:cubicBezTo>
                    <a:lnTo>
                      <a:pt x="6950" y="9474"/>
                    </a:lnTo>
                    <a:cubicBezTo>
                      <a:pt x="7110" y="9474"/>
                      <a:pt x="7182" y="9269"/>
                      <a:pt x="7057" y="9171"/>
                    </a:cubicBezTo>
                    <a:cubicBezTo>
                      <a:pt x="6736" y="8930"/>
                      <a:pt x="6531" y="8627"/>
                      <a:pt x="6397" y="8341"/>
                    </a:cubicBezTo>
                    <a:cubicBezTo>
                      <a:pt x="6299" y="8127"/>
                      <a:pt x="6236" y="7922"/>
                      <a:pt x="6200" y="7753"/>
                    </a:cubicBezTo>
                    <a:lnTo>
                      <a:pt x="9528" y="7753"/>
                    </a:lnTo>
                    <a:cubicBezTo>
                      <a:pt x="9724" y="7753"/>
                      <a:pt x="9885" y="7592"/>
                      <a:pt x="9885" y="7396"/>
                    </a:cubicBezTo>
                    <a:lnTo>
                      <a:pt x="9885" y="6629"/>
                    </a:lnTo>
                    <a:lnTo>
                      <a:pt x="9885" y="6477"/>
                    </a:lnTo>
                    <a:lnTo>
                      <a:pt x="9885" y="5888"/>
                    </a:lnTo>
                    <a:lnTo>
                      <a:pt x="9885" y="794"/>
                    </a:lnTo>
                    <a:cubicBezTo>
                      <a:pt x="9885" y="357"/>
                      <a:pt x="9528" y="0"/>
                      <a:pt x="9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6946075" y="4059025"/>
                <a:ext cx="247125" cy="236875"/>
              </a:xfrm>
              <a:custGeom>
                <a:avLst/>
                <a:gdLst/>
                <a:ahLst/>
                <a:cxnLst/>
                <a:rect l="l" t="t" r="r" b="b"/>
                <a:pathLst>
                  <a:path w="9885" h="9475" extrusionOk="0">
                    <a:moveTo>
                      <a:pt x="803" y="0"/>
                    </a:moveTo>
                    <a:cubicBezTo>
                      <a:pt x="357" y="0"/>
                      <a:pt x="0" y="357"/>
                      <a:pt x="0" y="794"/>
                    </a:cubicBezTo>
                    <a:lnTo>
                      <a:pt x="0" y="5888"/>
                    </a:lnTo>
                    <a:lnTo>
                      <a:pt x="0" y="6477"/>
                    </a:lnTo>
                    <a:lnTo>
                      <a:pt x="0" y="6620"/>
                    </a:lnTo>
                    <a:lnTo>
                      <a:pt x="0" y="7396"/>
                    </a:lnTo>
                    <a:cubicBezTo>
                      <a:pt x="0" y="7592"/>
                      <a:pt x="161" y="7744"/>
                      <a:pt x="357" y="7744"/>
                    </a:cubicBezTo>
                    <a:lnTo>
                      <a:pt x="3685" y="7744"/>
                    </a:lnTo>
                    <a:cubicBezTo>
                      <a:pt x="3649" y="7922"/>
                      <a:pt x="3587" y="8127"/>
                      <a:pt x="3488" y="8342"/>
                    </a:cubicBezTo>
                    <a:cubicBezTo>
                      <a:pt x="3355" y="8627"/>
                      <a:pt x="3149" y="8930"/>
                      <a:pt x="2828" y="9162"/>
                    </a:cubicBezTo>
                    <a:cubicBezTo>
                      <a:pt x="2703" y="9260"/>
                      <a:pt x="2775" y="9474"/>
                      <a:pt x="2935" y="9474"/>
                    </a:cubicBezTo>
                    <a:lnTo>
                      <a:pt x="6950" y="9474"/>
                    </a:lnTo>
                    <a:cubicBezTo>
                      <a:pt x="7119" y="9474"/>
                      <a:pt x="7182" y="9260"/>
                      <a:pt x="7057" y="9162"/>
                    </a:cubicBezTo>
                    <a:cubicBezTo>
                      <a:pt x="6745" y="8930"/>
                      <a:pt x="6530" y="8627"/>
                      <a:pt x="6397" y="8342"/>
                    </a:cubicBezTo>
                    <a:cubicBezTo>
                      <a:pt x="6299" y="8127"/>
                      <a:pt x="6236" y="7922"/>
                      <a:pt x="6200" y="7744"/>
                    </a:cubicBezTo>
                    <a:lnTo>
                      <a:pt x="9528" y="7744"/>
                    </a:lnTo>
                    <a:cubicBezTo>
                      <a:pt x="9724" y="7744"/>
                      <a:pt x="9885" y="7592"/>
                      <a:pt x="9885" y="7396"/>
                    </a:cubicBezTo>
                    <a:lnTo>
                      <a:pt x="9885" y="6477"/>
                    </a:lnTo>
                    <a:lnTo>
                      <a:pt x="9885" y="5888"/>
                    </a:lnTo>
                    <a:lnTo>
                      <a:pt x="9885" y="794"/>
                    </a:lnTo>
                    <a:cubicBezTo>
                      <a:pt x="9885" y="357"/>
                      <a:pt x="9528" y="0"/>
                      <a:pt x="9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6979300" y="3903800"/>
                <a:ext cx="26800" cy="14750"/>
              </a:xfrm>
              <a:custGeom>
                <a:avLst/>
                <a:gdLst/>
                <a:ahLst/>
                <a:cxnLst/>
                <a:rect l="l" t="t" r="r" b="b"/>
                <a:pathLst>
                  <a:path w="1072" h="590" extrusionOk="0">
                    <a:moveTo>
                      <a:pt x="295" y="0"/>
                    </a:moveTo>
                    <a:cubicBezTo>
                      <a:pt x="134" y="0"/>
                      <a:pt x="1" y="134"/>
                      <a:pt x="1" y="295"/>
                    </a:cubicBezTo>
                    <a:cubicBezTo>
                      <a:pt x="1"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7014750" y="3903800"/>
                <a:ext cx="26800" cy="14750"/>
              </a:xfrm>
              <a:custGeom>
                <a:avLst/>
                <a:gdLst/>
                <a:ahLst/>
                <a:cxnLst/>
                <a:rect l="l" t="t" r="r" b="b"/>
                <a:pathLst>
                  <a:path w="1072" h="590" extrusionOk="0">
                    <a:moveTo>
                      <a:pt x="295" y="0"/>
                    </a:moveTo>
                    <a:cubicBezTo>
                      <a:pt x="135" y="0"/>
                      <a:pt x="1" y="134"/>
                      <a:pt x="1" y="295"/>
                    </a:cubicBezTo>
                    <a:cubicBezTo>
                      <a:pt x="1" y="455"/>
                      <a:pt x="135" y="589"/>
                      <a:pt x="295" y="589"/>
                    </a:cubicBezTo>
                    <a:lnTo>
                      <a:pt x="777" y="589"/>
                    </a:lnTo>
                    <a:cubicBezTo>
                      <a:pt x="938" y="589"/>
                      <a:pt x="1072" y="455"/>
                      <a:pt x="1072" y="295"/>
                    </a:cubicBezTo>
                    <a:cubicBezTo>
                      <a:pt x="1072" y="134"/>
                      <a:pt x="938"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7050225" y="3903800"/>
                <a:ext cx="26775" cy="14750"/>
              </a:xfrm>
              <a:custGeom>
                <a:avLst/>
                <a:gdLst/>
                <a:ahLst/>
                <a:cxnLst/>
                <a:rect l="l" t="t" r="r" b="b"/>
                <a:pathLst>
                  <a:path w="1071" h="590" extrusionOk="0">
                    <a:moveTo>
                      <a:pt x="295" y="0"/>
                    </a:moveTo>
                    <a:cubicBezTo>
                      <a:pt x="134" y="0"/>
                      <a:pt x="0" y="134"/>
                      <a:pt x="0" y="295"/>
                    </a:cubicBezTo>
                    <a:cubicBezTo>
                      <a:pt x="0"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7062275" y="3926550"/>
                <a:ext cx="14725" cy="26775"/>
              </a:xfrm>
              <a:custGeom>
                <a:avLst/>
                <a:gdLst/>
                <a:ahLst/>
                <a:cxnLst/>
                <a:rect l="l" t="t" r="r" b="b"/>
                <a:pathLst>
                  <a:path w="589" h="1071" extrusionOk="0">
                    <a:moveTo>
                      <a:pt x="295" y="0"/>
                    </a:moveTo>
                    <a:cubicBezTo>
                      <a:pt x="134" y="0"/>
                      <a:pt x="0" y="134"/>
                      <a:pt x="0" y="295"/>
                    </a:cubicBezTo>
                    <a:lnTo>
                      <a:pt x="0" y="776"/>
                    </a:lnTo>
                    <a:cubicBezTo>
                      <a:pt x="0" y="937"/>
                      <a:pt x="134" y="1071"/>
                      <a:pt x="295" y="1071"/>
                    </a:cubicBezTo>
                    <a:cubicBezTo>
                      <a:pt x="455" y="1071"/>
                      <a:pt x="589" y="937"/>
                      <a:pt x="589" y="776"/>
                    </a:cubicBezTo>
                    <a:lnTo>
                      <a:pt x="589" y="295"/>
                    </a:lnTo>
                    <a:cubicBezTo>
                      <a:pt x="589" y="134"/>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7062275" y="3963800"/>
                <a:ext cx="14725" cy="26550"/>
              </a:xfrm>
              <a:custGeom>
                <a:avLst/>
                <a:gdLst/>
                <a:ahLst/>
                <a:cxnLst/>
                <a:rect l="l" t="t" r="r" b="b"/>
                <a:pathLst>
                  <a:path w="589" h="1062" extrusionOk="0">
                    <a:moveTo>
                      <a:pt x="295" y="0"/>
                    </a:moveTo>
                    <a:cubicBezTo>
                      <a:pt x="134" y="0"/>
                      <a:pt x="0" y="125"/>
                      <a:pt x="0" y="294"/>
                    </a:cubicBezTo>
                    <a:lnTo>
                      <a:pt x="0" y="767"/>
                    </a:lnTo>
                    <a:cubicBezTo>
                      <a:pt x="0" y="937"/>
                      <a:pt x="134" y="1062"/>
                      <a:pt x="295" y="1062"/>
                    </a:cubicBezTo>
                    <a:cubicBezTo>
                      <a:pt x="455" y="1062"/>
                      <a:pt x="589" y="937"/>
                      <a:pt x="589" y="767"/>
                    </a:cubicBezTo>
                    <a:lnTo>
                      <a:pt x="589" y="294"/>
                    </a:lnTo>
                    <a:cubicBezTo>
                      <a:pt x="589" y="125"/>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7062275" y="4000800"/>
                <a:ext cx="14725" cy="26800"/>
              </a:xfrm>
              <a:custGeom>
                <a:avLst/>
                <a:gdLst/>
                <a:ahLst/>
                <a:cxnLst/>
                <a:rect l="l" t="t" r="r" b="b"/>
                <a:pathLst>
                  <a:path w="589" h="1072" extrusionOk="0">
                    <a:moveTo>
                      <a:pt x="295" y="1"/>
                    </a:moveTo>
                    <a:cubicBezTo>
                      <a:pt x="134" y="1"/>
                      <a:pt x="0" y="135"/>
                      <a:pt x="0" y="295"/>
                    </a:cubicBezTo>
                    <a:lnTo>
                      <a:pt x="0" y="777"/>
                    </a:lnTo>
                    <a:cubicBezTo>
                      <a:pt x="0" y="938"/>
                      <a:pt x="134" y="1072"/>
                      <a:pt x="295" y="1072"/>
                    </a:cubicBezTo>
                    <a:cubicBezTo>
                      <a:pt x="455" y="1072"/>
                      <a:pt x="589" y="938"/>
                      <a:pt x="589" y="777"/>
                    </a:cubicBezTo>
                    <a:lnTo>
                      <a:pt x="589" y="295"/>
                    </a:lnTo>
                    <a:cubicBezTo>
                      <a:pt x="589" y="135"/>
                      <a:pt x="45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6895450" y="4190600"/>
                <a:ext cx="26550" cy="14750"/>
              </a:xfrm>
              <a:custGeom>
                <a:avLst/>
                <a:gdLst/>
                <a:ahLst/>
                <a:cxnLst/>
                <a:rect l="l" t="t" r="r" b="b"/>
                <a:pathLst>
                  <a:path w="1062" h="590" extrusionOk="0">
                    <a:moveTo>
                      <a:pt x="295" y="1"/>
                    </a:moveTo>
                    <a:cubicBezTo>
                      <a:pt x="125" y="1"/>
                      <a:pt x="0" y="135"/>
                      <a:pt x="0" y="295"/>
                    </a:cubicBezTo>
                    <a:cubicBezTo>
                      <a:pt x="0" y="456"/>
                      <a:pt x="125" y="590"/>
                      <a:pt x="295" y="590"/>
                    </a:cubicBezTo>
                    <a:lnTo>
                      <a:pt x="767" y="590"/>
                    </a:lnTo>
                    <a:cubicBezTo>
                      <a:pt x="937" y="590"/>
                      <a:pt x="1062" y="456"/>
                      <a:pt x="1062" y="295"/>
                    </a:cubicBezTo>
                    <a:cubicBezTo>
                      <a:pt x="1062" y="135"/>
                      <a:pt x="937"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6859975" y="4190600"/>
                <a:ext cx="26575" cy="14750"/>
              </a:xfrm>
              <a:custGeom>
                <a:avLst/>
                <a:gdLst/>
                <a:ahLst/>
                <a:cxnLst/>
                <a:rect l="l" t="t" r="r" b="b"/>
                <a:pathLst>
                  <a:path w="1063" h="590" extrusionOk="0">
                    <a:moveTo>
                      <a:pt x="295" y="1"/>
                    </a:moveTo>
                    <a:cubicBezTo>
                      <a:pt x="126" y="1"/>
                      <a:pt x="1" y="135"/>
                      <a:pt x="1" y="295"/>
                    </a:cubicBezTo>
                    <a:cubicBezTo>
                      <a:pt x="1" y="456"/>
                      <a:pt x="126" y="590"/>
                      <a:pt x="295" y="590"/>
                    </a:cubicBezTo>
                    <a:lnTo>
                      <a:pt x="768" y="590"/>
                    </a:lnTo>
                    <a:cubicBezTo>
                      <a:pt x="937" y="590"/>
                      <a:pt x="1062" y="456"/>
                      <a:pt x="1062" y="295"/>
                    </a:cubicBezTo>
                    <a:cubicBezTo>
                      <a:pt x="1062" y="135"/>
                      <a:pt x="937"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6824300" y="4190600"/>
                <a:ext cx="26775" cy="14750"/>
              </a:xfrm>
              <a:custGeom>
                <a:avLst/>
                <a:gdLst/>
                <a:ahLst/>
                <a:cxnLst/>
                <a:rect l="l" t="t" r="r" b="b"/>
                <a:pathLst>
                  <a:path w="1071" h="590" extrusionOk="0">
                    <a:moveTo>
                      <a:pt x="295" y="1"/>
                    </a:moveTo>
                    <a:cubicBezTo>
                      <a:pt x="134" y="1"/>
                      <a:pt x="0" y="135"/>
                      <a:pt x="0" y="295"/>
                    </a:cubicBezTo>
                    <a:cubicBezTo>
                      <a:pt x="0" y="456"/>
                      <a:pt x="134" y="590"/>
                      <a:pt x="295" y="590"/>
                    </a:cubicBezTo>
                    <a:lnTo>
                      <a:pt x="777" y="590"/>
                    </a:lnTo>
                    <a:cubicBezTo>
                      <a:pt x="937" y="590"/>
                      <a:pt x="1071" y="456"/>
                      <a:pt x="1071" y="295"/>
                    </a:cubicBezTo>
                    <a:cubicBezTo>
                      <a:pt x="1071" y="135"/>
                      <a:pt x="937"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6824300" y="4155825"/>
                <a:ext cx="14750" cy="26775"/>
              </a:xfrm>
              <a:custGeom>
                <a:avLst/>
                <a:gdLst/>
                <a:ahLst/>
                <a:cxnLst/>
                <a:rect l="l" t="t" r="r" b="b"/>
                <a:pathLst>
                  <a:path w="590" h="1071" extrusionOk="0">
                    <a:moveTo>
                      <a:pt x="295" y="0"/>
                    </a:moveTo>
                    <a:cubicBezTo>
                      <a:pt x="134" y="0"/>
                      <a:pt x="0" y="134"/>
                      <a:pt x="0" y="294"/>
                    </a:cubicBezTo>
                    <a:lnTo>
                      <a:pt x="0" y="776"/>
                    </a:lnTo>
                    <a:cubicBezTo>
                      <a:pt x="0" y="937"/>
                      <a:pt x="134" y="1071"/>
                      <a:pt x="295" y="1071"/>
                    </a:cubicBezTo>
                    <a:cubicBezTo>
                      <a:pt x="464" y="1071"/>
                      <a:pt x="589" y="937"/>
                      <a:pt x="589" y="776"/>
                    </a:cubicBezTo>
                    <a:lnTo>
                      <a:pt x="589" y="294"/>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6824300" y="4118800"/>
                <a:ext cx="14750" cy="26775"/>
              </a:xfrm>
              <a:custGeom>
                <a:avLst/>
                <a:gdLst/>
                <a:ahLst/>
                <a:cxnLst/>
                <a:rect l="l" t="t" r="r" b="b"/>
                <a:pathLst>
                  <a:path w="590" h="1071" extrusionOk="0">
                    <a:moveTo>
                      <a:pt x="295" y="0"/>
                    </a:moveTo>
                    <a:cubicBezTo>
                      <a:pt x="134" y="0"/>
                      <a:pt x="0" y="134"/>
                      <a:pt x="0" y="295"/>
                    </a:cubicBezTo>
                    <a:lnTo>
                      <a:pt x="0" y="776"/>
                    </a:lnTo>
                    <a:cubicBezTo>
                      <a:pt x="0" y="937"/>
                      <a:pt x="134" y="1071"/>
                      <a:pt x="295" y="1071"/>
                    </a:cubicBezTo>
                    <a:cubicBezTo>
                      <a:pt x="464" y="1071"/>
                      <a:pt x="589" y="937"/>
                      <a:pt x="589" y="776"/>
                    </a:cubicBezTo>
                    <a:lnTo>
                      <a:pt x="589" y="295"/>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6824300" y="4081775"/>
                <a:ext cx="14750" cy="26550"/>
              </a:xfrm>
              <a:custGeom>
                <a:avLst/>
                <a:gdLst/>
                <a:ahLst/>
                <a:cxnLst/>
                <a:rect l="l" t="t" r="r" b="b"/>
                <a:pathLst>
                  <a:path w="590" h="1062" extrusionOk="0">
                    <a:moveTo>
                      <a:pt x="295" y="0"/>
                    </a:moveTo>
                    <a:cubicBezTo>
                      <a:pt x="134" y="0"/>
                      <a:pt x="0" y="125"/>
                      <a:pt x="0" y="295"/>
                    </a:cubicBezTo>
                    <a:lnTo>
                      <a:pt x="0" y="768"/>
                    </a:lnTo>
                    <a:cubicBezTo>
                      <a:pt x="0" y="937"/>
                      <a:pt x="134" y="1062"/>
                      <a:pt x="295" y="1062"/>
                    </a:cubicBezTo>
                    <a:cubicBezTo>
                      <a:pt x="464" y="1062"/>
                      <a:pt x="589" y="937"/>
                      <a:pt x="589" y="768"/>
                    </a:cubicBezTo>
                    <a:lnTo>
                      <a:pt x="589" y="295"/>
                    </a:lnTo>
                    <a:cubicBezTo>
                      <a:pt x="589" y="125"/>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6"/>
            <p:cNvGrpSpPr/>
            <p:nvPr/>
          </p:nvGrpSpPr>
          <p:grpSpPr>
            <a:xfrm>
              <a:off x="6675600" y="3793975"/>
              <a:ext cx="476425" cy="474175"/>
              <a:chOff x="4817500" y="3468675"/>
              <a:chExt cx="476425" cy="474175"/>
            </a:xfrm>
          </p:grpSpPr>
          <p:sp>
            <p:nvSpPr>
              <p:cNvPr id="823" name="Google Shape;823;p56"/>
              <p:cNvSpPr/>
              <p:nvPr/>
            </p:nvSpPr>
            <p:spPr>
              <a:xfrm>
                <a:off x="4817500" y="3468675"/>
                <a:ext cx="248475" cy="238650"/>
              </a:xfrm>
              <a:custGeom>
                <a:avLst/>
                <a:gdLst/>
                <a:ahLst/>
                <a:cxnLst/>
                <a:rect l="l" t="t" r="r" b="b"/>
                <a:pathLst>
                  <a:path w="9939" h="9546" extrusionOk="0">
                    <a:moveTo>
                      <a:pt x="9377" y="6709"/>
                    </a:moveTo>
                    <a:lnTo>
                      <a:pt x="9377" y="7298"/>
                    </a:lnTo>
                    <a:cubicBezTo>
                      <a:pt x="9377" y="7334"/>
                      <a:pt x="9350" y="7351"/>
                      <a:pt x="9323" y="7351"/>
                    </a:cubicBezTo>
                    <a:lnTo>
                      <a:pt x="616" y="7351"/>
                    </a:lnTo>
                    <a:cubicBezTo>
                      <a:pt x="590" y="7351"/>
                      <a:pt x="563" y="7334"/>
                      <a:pt x="563" y="7298"/>
                    </a:cubicBezTo>
                    <a:lnTo>
                      <a:pt x="563" y="6709"/>
                    </a:lnTo>
                    <a:close/>
                    <a:moveTo>
                      <a:pt x="1036" y="0"/>
                    </a:moveTo>
                    <a:cubicBezTo>
                      <a:pt x="465" y="0"/>
                      <a:pt x="1" y="464"/>
                      <a:pt x="1" y="1035"/>
                    </a:cubicBezTo>
                    <a:lnTo>
                      <a:pt x="1" y="4434"/>
                    </a:lnTo>
                    <a:cubicBezTo>
                      <a:pt x="1" y="4595"/>
                      <a:pt x="126" y="4720"/>
                      <a:pt x="286" y="4720"/>
                    </a:cubicBezTo>
                    <a:cubicBezTo>
                      <a:pt x="438" y="4720"/>
                      <a:pt x="563" y="4595"/>
                      <a:pt x="563" y="4434"/>
                    </a:cubicBezTo>
                    <a:lnTo>
                      <a:pt x="563" y="1035"/>
                    </a:lnTo>
                    <a:cubicBezTo>
                      <a:pt x="563" y="777"/>
                      <a:pt x="777" y="563"/>
                      <a:pt x="1036" y="563"/>
                    </a:cubicBezTo>
                    <a:lnTo>
                      <a:pt x="8904" y="563"/>
                    </a:lnTo>
                    <a:cubicBezTo>
                      <a:pt x="9163" y="563"/>
                      <a:pt x="9377" y="777"/>
                      <a:pt x="9377" y="1035"/>
                    </a:cubicBezTo>
                    <a:lnTo>
                      <a:pt x="9377" y="6147"/>
                    </a:lnTo>
                    <a:lnTo>
                      <a:pt x="563" y="6147"/>
                    </a:lnTo>
                    <a:lnTo>
                      <a:pt x="563" y="5576"/>
                    </a:lnTo>
                    <a:cubicBezTo>
                      <a:pt x="563" y="5424"/>
                      <a:pt x="438" y="5300"/>
                      <a:pt x="286" y="5300"/>
                    </a:cubicBezTo>
                    <a:cubicBezTo>
                      <a:pt x="126" y="5300"/>
                      <a:pt x="1" y="5424"/>
                      <a:pt x="1" y="5576"/>
                    </a:cubicBezTo>
                    <a:lnTo>
                      <a:pt x="1" y="7298"/>
                    </a:lnTo>
                    <a:cubicBezTo>
                      <a:pt x="1" y="7637"/>
                      <a:pt x="277" y="7913"/>
                      <a:pt x="616" y="7913"/>
                    </a:cubicBezTo>
                    <a:lnTo>
                      <a:pt x="3409" y="7913"/>
                    </a:lnTo>
                    <a:cubicBezTo>
                      <a:pt x="3302" y="8199"/>
                      <a:pt x="3114" y="8520"/>
                      <a:pt x="2793" y="8761"/>
                    </a:cubicBezTo>
                    <a:cubicBezTo>
                      <a:pt x="2650" y="8868"/>
                      <a:pt x="2588" y="9064"/>
                      <a:pt x="2650" y="9252"/>
                    </a:cubicBezTo>
                    <a:cubicBezTo>
                      <a:pt x="2704" y="9430"/>
                      <a:pt x="2873" y="9546"/>
                      <a:pt x="3061" y="9546"/>
                    </a:cubicBezTo>
                    <a:lnTo>
                      <a:pt x="3837" y="9546"/>
                    </a:lnTo>
                    <a:cubicBezTo>
                      <a:pt x="3989" y="9546"/>
                      <a:pt x="4113" y="9421"/>
                      <a:pt x="4113" y="9269"/>
                    </a:cubicBezTo>
                    <a:cubicBezTo>
                      <a:pt x="4113" y="9118"/>
                      <a:pt x="3989" y="8993"/>
                      <a:pt x="3837" y="8993"/>
                    </a:cubicBezTo>
                    <a:lnTo>
                      <a:pt x="3373" y="8993"/>
                    </a:lnTo>
                    <a:cubicBezTo>
                      <a:pt x="3712" y="8654"/>
                      <a:pt x="3890" y="8252"/>
                      <a:pt x="3997" y="7913"/>
                    </a:cubicBezTo>
                    <a:lnTo>
                      <a:pt x="5942" y="7913"/>
                    </a:lnTo>
                    <a:cubicBezTo>
                      <a:pt x="6049" y="8252"/>
                      <a:pt x="6228" y="8654"/>
                      <a:pt x="6567" y="8993"/>
                    </a:cubicBezTo>
                    <a:lnTo>
                      <a:pt x="4979" y="8993"/>
                    </a:lnTo>
                    <a:cubicBezTo>
                      <a:pt x="4818" y="8993"/>
                      <a:pt x="4693" y="9118"/>
                      <a:pt x="4693" y="9269"/>
                    </a:cubicBezTo>
                    <a:cubicBezTo>
                      <a:pt x="4693" y="9421"/>
                      <a:pt x="4818" y="9546"/>
                      <a:pt x="4979" y="9546"/>
                    </a:cubicBezTo>
                    <a:lnTo>
                      <a:pt x="6879" y="9546"/>
                    </a:lnTo>
                    <a:cubicBezTo>
                      <a:pt x="7066" y="9546"/>
                      <a:pt x="7236" y="9430"/>
                      <a:pt x="7289" y="9252"/>
                    </a:cubicBezTo>
                    <a:cubicBezTo>
                      <a:pt x="7352" y="9064"/>
                      <a:pt x="7289" y="8868"/>
                      <a:pt x="7138" y="8761"/>
                    </a:cubicBezTo>
                    <a:cubicBezTo>
                      <a:pt x="6825" y="8520"/>
                      <a:pt x="6638" y="8199"/>
                      <a:pt x="6531" y="7913"/>
                    </a:cubicBezTo>
                    <a:lnTo>
                      <a:pt x="9323" y="7913"/>
                    </a:lnTo>
                    <a:cubicBezTo>
                      <a:pt x="9662" y="7913"/>
                      <a:pt x="9939" y="7637"/>
                      <a:pt x="9939" y="7298"/>
                    </a:cubicBezTo>
                    <a:lnTo>
                      <a:pt x="9939" y="1035"/>
                    </a:lnTo>
                    <a:cubicBezTo>
                      <a:pt x="9939" y="464"/>
                      <a:pt x="9475" y="0"/>
                      <a:pt x="8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4900250" y="3548975"/>
                <a:ext cx="13850" cy="15400"/>
              </a:xfrm>
              <a:custGeom>
                <a:avLst/>
                <a:gdLst/>
                <a:ahLst/>
                <a:cxnLst/>
                <a:rect l="l" t="t" r="r" b="b"/>
                <a:pathLst>
                  <a:path w="554" h="616" extrusionOk="0">
                    <a:moveTo>
                      <a:pt x="277" y="0"/>
                    </a:moveTo>
                    <a:cubicBezTo>
                      <a:pt x="125" y="0"/>
                      <a:pt x="1" y="125"/>
                      <a:pt x="1" y="277"/>
                    </a:cubicBezTo>
                    <a:lnTo>
                      <a:pt x="1" y="339"/>
                    </a:lnTo>
                    <a:cubicBezTo>
                      <a:pt x="1" y="491"/>
                      <a:pt x="125" y="616"/>
                      <a:pt x="277" y="616"/>
                    </a:cubicBezTo>
                    <a:cubicBezTo>
                      <a:pt x="429" y="616"/>
                      <a:pt x="554" y="491"/>
                      <a:pt x="554" y="339"/>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4934825"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9" y="616"/>
                      <a:pt x="553" y="491"/>
                      <a:pt x="553" y="339"/>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4969400"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8" y="616"/>
                      <a:pt x="553" y="491"/>
                      <a:pt x="553" y="339"/>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5045450" y="3704200"/>
                <a:ext cx="248475" cy="238650"/>
              </a:xfrm>
              <a:custGeom>
                <a:avLst/>
                <a:gdLst/>
                <a:ahLst/>
                <a:cxnLst/>
                <a:rect l="l" t="t" r="r" b="b"/>
                <a:pathLst>
                  <a:path w="9939" h="9546" extrusionOk="0">
                    <a:moveTo>
                      <a:pt x="9376" y="6700"/>
                    </a:moveTo>
                    <a:lnTo>
                      <a:pt x="9376" y="7297"/>
                    </a:lnTo>
                    <a:cubicBezTo>
                      <a:pt x="9376" y="7324"/>
                      <a:pt x="9349" y="7351"/>
                      <a:pt x="9323" y="7351"/>
                    </a:cubicBezTo>
                    <a:lnTo>
                      <a:pt x="616" y="7351"/>
                    </a:lnTo>
                    <a:cubicBezTo>
                      <a:pt x="589" y="7351"/>
                      <a:pt x="562" y="7324"/>
                      <a:pt x="562" y="7297"/>
                    </a:cubicBezTo>
                    <a:lnTo>
                      <a:pt x="562" y="6700"/>
                    </a:lnTo>
                    <a:close/>
                    <a:moveTo>
                      <a:pt x="5942" y="7913"/>
                    </a:moveTo>
                    <a:cubicBezTo>
                      <a:pt x="6049" y="8252"/>
                      <a:pt x="6227" y="8645"/>
                      <a:pt x="6557" y="8984"/>
                    </a:cubicBezTo>
                    <a:lnTo>
                      <a:pt x="3372" y="8984"/>
                    </a:lnTo>
                    <a:cubicBezTo>
                      <a:pt x="3711" y="8645"/>
                      <a:pt x="3890" y="8234"/>
                      <a:pt x="3988" y="7913"/>
                    </a:cubicBezTo>
                    <a:close/>
                    <a:moveTo>
                      <a:pt x="1035" y="0"/>
                    </a:moveTo>
                    <a:cubicBezTo>
                      <a:pt x="464" y="0"/>
                      <a:pt x="0" y="464"/>
                      <a:pt x="0" y="1035"/>
                    </a:cubicBezTo>
                    <a:lnTo>
                      <a:pt x="0" y="7297"/>
                    </a:lnTo>
                    <a:cubicBezTo>
                      <a:pt x="0" y="7636"/>
                      <a:pt x="277" y="7913"/>
                      <a:pt x="616" y="7913"/>
                    </a:cubicBezTo>
                    <a:lnTo>
                      <a:pt x="3399" y="7913"/>
                    </a:lnTo>
                    <a:cubicBezTo>
                      <a:pt x="3301" y="8190"/>
                      <a:pt x="3114" y="8511"/>
                      <a:pt x="2792" y="8752"/>
                    </a:cubicBezTo>
                    <a:cubicBezTo>
                      <a:pt x="2641" y="8868"/>
                      <a:pt x="2587" y="9064"/>
                      <a:pt x="2641" y="9242"/>
                    </a:cubicBezTo>
                    <a:cubicBezTo>
                      <a:pt x="2703" y="9421"/>
                      <a:pt x="2873" y="9546"/>
                      <a:pt x="3060" y="9546"/>
                    </a:cubicBezTo>
                    <a:lnTo>
                      <a:pt x="6878" y="9546"/>
                    </a:lnTo>
                    <a:cubicBezTo>
                      <a:pt x="7066" y="9546"/>
                      <a:pt x="7235" y="9421"/>
                      <a:pt x="7289" y="9242"/>
                    </a:cubicBezTo>
                    <a:cubicBezTo>
                      <a:pt x="7351" y="9064"/>
                      <a:pt x="7289" y="8868"/>
                      <a:pt x="7137" y="8752"/>
                    </a:cubicBezTo>
                    <a:cubicBezTo>
                      <a:pt x="6825" y="8511"/>
                      <a:pt x="6637" y="8198"/>
                      <a:pt x="6530" y="7913"/>
                    </a:cubicBezTo>
                    <a:lnTo>
                      <a:pt x="9323" y="7913"/>
                    </a:lnTo>
                    <a:cubicBezTo>
                      <a:pt x="9662" y="7913"/>
                      <a:pt x="9929" y="7636"/>
                      <a:pt x="9929" y="7297"/>
                    </a:cubicBezTo>
                    <a:lnTo>
                      <a:pt x="9929" y="1035"/>
                    </a:lnTo>
                    <a:cubicBezTo>
                      <a:pt x="9938" y="464"/>
                      <a:pt x="9465" y="0"/>
                      <a:pt x="8894" y="0"/>
                    </a:cubicBezTo>
                    <a:lnTo>
                      <a:pt x="7717" y="0"/>
                    </a:lnTo>
                    <a:cubicBezTo>
                      <a:pt x="7556" y="0"/>
                      <a:pt x="7431" y="125"/>
                      <a:pt x="7431" y="277"/>
                    </a:cubicBezTo>
                    <a:cubicBezTo>
                      <a:pt x="7431" y="428"/>
                      <a:pt x="7556" y="553"/>
                      <a:pt x="7717" y="553"/>
                    </a:cubicBezTo>
                    <a:lnTo>
                      <a:pt x="8894" y="553"/>
                    </a:lnTo>
                    <a:cubicBezTo>
                      <a:pt x="9162" y="553"/>
                      <a:pt x="9376" y="767"/>
                      <a:pt x="9376" y="1035"/>
                    </a:cubicBezTo>
                    <a:lnTo>
                      <a:pt x="9376" y="6147"/>
                    </a:lnTo>
                    <a:lnTo>
                      <a:pt x="562" y="6147"/>
                    </a:lnTo>
                    <a:lnTo>
                      <a:pt x="562" y="1035"/>
                    </a:lnTo>
                    <a:cubicBezTo>
                      <a:pt x="562" y="767"/>
                      <a:pt x="776" y="553"/>
                      <a:pt x="1035" y="553"/>
                    </a:cubicBezTo>
                    <a:lnTo>
                      <a:pt x="6575" y="553"/>
                    </a:lnTo>
                    <a:cubicBezTo>
                      <a:pt x="6727" y="553"/>
                      <a:pt x="6852" y="428"/>
                      <a:pt x="6852" y="277"/>
                    </a:cubicBezTo>
                    <a:cubicBezTo>
                      <a:pt x="6852" y="125"/>
                      <a:pt x="6727" y="0"/>
                      <a:pt x="65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5128175"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162750"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5197100" y="3784250"/>
                <a:ext cx="14075" cy="15650"/>
              </a:xfrm>
              <a:custGeom>
                <a:avLst/>
                <a:gdLst/>
                <a:ahLst/>
                <a:cxnLst/>
                <a:rect l="l" t="t" r="r" b="b"/>
                <a:pathLst>
                  <a:path w="563" h="626" extrusionOk="0">
                    <a:moveTo>
                      <a:pt x="286" y="1"/>
                    </a:moveTo>
                    <a:cubicBezTo>
                      <a:pt x="125" y="1"/>
                      <a:pt x="0" y="126"/>
                      <a:pt x="0" y="286"/>
                    </a:cubicBezTo>
                    <a:lnTo>
                      <a:pt x="0" y="340"/>
                    </a:lnTo>
                    <a:cubicBezTo>
                      <a:pt x="0" y="500"/>
                      <a:pt x="125" y="625"/>
                      <a:pt x="286" y="625"/>
                    </a:cubicBezTo>
                    <a:cubicBezTo>
                      <a:pt x="438" y="625"/>
                      <a:pt x="562" y="500"/>
                      <a:pt x="562" y="340"/>
                    </a:cubicBezTo>
                    <a:lnTo>
                      <a:pt x="562" y="286"/>
                    </a:lnTo>
                    <a:cubicBezTo>
                      <a:pt x="562"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5084025" y="3563900"/>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5117700" y="3563900"/>
                <a:ext cx="25225" cy="14075"/>
              </a:xfrm>
              <a:custGeom>
                <a:avLst/>
                <a:gdLst/>
                <a:ahLst/>
                <a:cxnLst/>
                <a:rect l="l" t="t" r="r" b="b"/>
                <a:pathLst>
                  <a:path w="1009" h="563" extrusionOk="0">
                    <a:moveTo>
                      <a:pt x="277" y="1"/>
                    </a:moveTo>
                    <a:cubicBezTo>
                      <a:pt x="125" y="1"/>
                      <a:pt x="1" y="126"/>
                      <a:pt x="1" y="286"/>
                    </a:cubicBezTo>
                    <a:cubicBezTo>
                      <a:pt x="1"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5151375" y="3563900"/>
                <a:ext cx="25225" cy="14075"/>
              </a:xfrm>
              <a:custGeom>
                <a:avLst/>
                <a:gdLst/>
                <a:ahLst/>
                <a:cxnLst/>
                <a:rect l="l" t="t" r="r" b="b"/>
                <a:pathLst>
                  <a:path w="1009" h="563" extrusionOk="0">
                    <a:moveTo>
                      <a:pt x="277" y="1"/>
                    </a:moveTo>
                    <a:cubicBezTo>
                      <a:pt x="126" y="1"/>
                      <a:pt x="1" y="126"/>
                      <a:pt x="1" y="286"/>
                    </a:cubicBezTo>
                    <a:cubicBezTo>
                      <a:pt x="1" y="438"/>
                      <a:pt x="126"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5162750" y="3585550"/>
                <a:ext cx="13850" cy="25450"/>
              </a:xfrm>
              <a:custGeom>
                <a:avLst/>
                <a:gdLst/>
                <a:ahLst/>
                <a:cxnLst/>
                <a:rect l="l" t="t" r="r" b="b"/>
                <a:pathLst>
                  <a:path w="554" h="1018" extrusionOk="0">
                    <a:moveTo>
                      <a:pt x="277" y="0"/>
                    </a:moveTo>
                    <a:cubicBezTo>
                      <a:pt x="126" y="0"/>
                      <a:pt x="1" y="125"/>
                      <a:pt x="1" y="286"/>
                    </a:cubicBezTo>
                    <a:lnTo>
                      <a:pt x="1" y="741"/>
                    </a:lnTo>
                    <a:cubicBezTo>
                      <a:pt x="1" y="892"/>
                      <a:pt x="126" y="1017"/>
                      <a:pt x="277" y="1017"/>
                    </a:cubicBezTo>
                    <a:cubicBezTo>
                      <a:pt x="429" y="1017"/>
                      <a:pt x="554" y="892"/>
                      <a:pt x="554" y="74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162750" y="3620775"/>
                <a:ext cx="13850" cy="25450"/>
              </a:xfrm>
              <a:custGeom>
                <a:avLst/>
                <a:gdLst/>
                <a:ahLst/>
                <a:cxnLst/>
                <a:rect l="l" t="t" r="r" b="b"/>
                <a:pathLst>
                  <a:path w="554" h="1018" extrusionOk="0">
                    <a:moveTo>
                      <a:pt x="277" y="1"/>
                    </a:moveTo>
                    <a:cubicBezTo>
                      <a:pt x="126" y="1"/>
                      <a:pt x="1" y="126"/>
                      <a:pt x="1" y="277"/>
                    </a:cubicBezTo>
                    <a:lnTo>
                      <a:pt x="1" y="732"/>
                    </a:lnTo>
                    <a:cubicBezTo>
                      <a:pt x="1" y="893"/>
                      <a:pt x="126" y="1018"/>
                      <a:pt x="277" y="1018"/>
                    </a:cubicBezTo>
                    <a:cubicBezTo>
                      <a:pt x="429" y="1018"/>
                      <a:pt x="554" y="893"/>
                      <a:pt x="554" y="73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5162750" y="3656025"/>
                <a:ext cx="13850" cy="25225"/>
              </a:xfrm>
              <a:custGeom>
                <a:avLst/>
                <a:gdLst/>
                <a:ahLst/>
                <a:cxnLst/>
                <a:rect l="l" t="t" r="r" b="b"/>
                <a:pathLst>
                  <a:path w="554" h="1009" extrusionOk="0">
                    <a:moveTo>
                      <a:pt x="277" y="0"/>
                    </a:moveTo>
                    <a:cubicBezTo>
                      <a:pt x="126" y="0"/>
                      <a:pt x="1" y="125"/>
                      <a:pt x="1" y="277"/>
                    </a:cubicBezTo>
                    <a:lnTo>
                      <a:pt x="1" y="732"/>
                    </a:lnTo>
                    <a:cubicBezTo>
                      <a:pt x="1" y="883"/>
                      <a:pt x="126" y="1008"/>
                      <a:pt x="277" y="1008"/>
                    </a:cubicBezTo>
                    <a:cubicBezTo>
                      <a:pt x="429" y="1008"/>
                      <a:pt x="554" y="883"/>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5004400" y="3836000"/>
                <a:ext cx="25225" cy="14075"/>
              </a:xfrm>
              <a:custGeom>
                <a:avLst/>
                <a:gdLst/>
                <a:ahLst/>
                <a:cxnLst/>
                <a:rect l="l" t="t" r="r" b="b"/>
                <a:pathLst>
                  <a:path w="1009" h="563" extrusionOk="0">
                    <a:moveTo>
                      <a:pt x="277" y="0"/>
                    </a:moveTo>
                    <a:cubicBezTo>
                      <a:pt x="126" y="0"/>
                      <a:pt x="1" y="125"/>
                      <a:pt x="1" y="277"/>
                    </a:cubicBezTo>
                    <a:cubicBezTo>
                      <a:pt x="1" y="438"/>
                      <a:pt x="126"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4970725"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4937050"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937050" y="3803000"/>
                <a:ext cx="13850" cy="25450"/>
              </a:xfrm>
              <a:custGeom>
                <a:avLst/>
                <a:gdLst/>
                <a:ahLst/>
                <a:cxnLst/>
                <a:rect l="l" t="t" r="r" b="b"/>
                <a:pathLst>
                  <a:path w="554" h="1018" extrusionOk="0">
                    <a:moveTo>
                      <a:pt x="277" y="0"/>
                    </a:moveTo>
                    <a:cubicBezTo>
                      <a:pt x="125" y="0"/>
                      <a:pt x="1" y="125"/>
                      <a:pt x="1" y="277"/>
                    </a:cubicBezTo>
                    <a:lnTo>
                      <a:pt x="1" y="732"/>
                    </a:lnTo>
                    <a:cubicBezTo>
                      <a:pt x="1" y="892"/>
                      <a:pt x="125" y="1017"/>
                      <a:pt x="277" y="1017"/>
                    </a:cubicBezTo>
                    <a:cubicBezTo>
                      <a:pt x="429" y="1017"/>
                      <a:pt x="554" y="892"/>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4937050" y="3767750"/>
                <a:ext cx="13850" cy="25450"/>
              </a:xfrm>
              <a:custGeom>
                <a:avLst/>
                <a:gdLst/>
                <a:ahLst/>
                <a:cxnLst/>
                <a:rect l="l" t="t" r="r" b="b"/>
                <a:pathLst>
                  <a:path w="554" h="1018" extrusionOk="0">
                    <a:moveTo>
                      <a:pt x="277" y="1"/>
                    </a:moveTo>
                    <a:cubicBezTo>
                      <a:pt x="125" y="1"/>
                      <a:pt x="1" y="125"/>
                      <a:pt x="1" y="286"/>
                    </a:cubicBezTo>
                    <a:lnTo>
                      <a:pt x="1" y="741"/>
                    </a:lnTo>
                    <a:cubicBezTo>
                      <a:pt x="1" y="893"/>
                      <a:pt x="125" y="1018"/>
                      <a:pt x="277" y="1018"/>
                    </a:cubicBezTo>
                    <a:cubicBezTo>
                      <a:pt x="429" y="1018"/>
                      <a:pt x="554" y="893"/>
                      <a:pt x="554" y="741"/>
                    </a:cubicBezTo>
                    <a:lnTo>
                      <a:pt x="554" y="286"/>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4937050" y="3732725"/>
                <a:ext cx="13850" cy="25250"/>
              </a:xfrm>
              <a:custGeom>
                <a:avLst/>
                <a:gdLst/>
                <a:ahLst/>
                <a:cxnLst/>
                <a:rect l="l" t="t" r="r" b="b"/>
                <a:pathLst>
                  <a:path w="554" h="1010" extrusionOk="0">
                    <a:moveTo>
                      <a:pt x="277" y="1"/>
                    </a:moveTo>
                    <a:cubicBezTo>
                      <a:pt x="125" y="1"/>
                      <a:pt x="1" y="126"/>
                      <a:pt x="1" y="278"/>
                    </a:cubicBezTo>
                    <a:lnTo>
                      <a:pt x="1" y="732"/>
                    </a:lnTo>
                    <a:cubicBezTo>
                      <a:pt x="1" y="884"/>
                      <a:pt x="125" y="1009"/>
                      <a:pt x="277" y="1009"/>
                    </a:cubicBezTo>
                    <a:cubicBezTo>
                      <a:pt x="429" y="1009"/>
                      <a:pt x="554" y="884"/>
                      <a:pt x="554" y="73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680833" y="1070523"/>
            <a:ext cx="8229600" cy="3539430"/>
          </a:xfrm>
          <a:prstGeom prst="rect">
            <a:avLst/>
          </a:prstGeom>
          <a:noFill/>
        </p:spPr>
        <p:txBody>
          <a:bodyPr wrap="square" rtlCol="0">
            <a:spAutoFit/>
          </a:bodyPr>
          <a:lstStyle/>
          <a:p>
            <a:r>
              <a:rPr lang="en-US" dirty="0"/>
              <a:t>[1] S. T. C. R. B. A. Sinha S, “</a:t>
            </a:r>
            <a:r>
              <a:rPr lang="en-US" dirty="0" err="1"/>
              <a:t>Haemoglobinopathies</a:t>
            </a:r>
            <a:r>
              <a:rPr lang="en-US" dirty="0"/>
              <a:t> in India: estimates of blood requirements and treatment costs for the decade 2017-2026,” Journal of community genetics, vol. 11, no. June,11, pp. 39-45, 2020. </a:t>
            </a:r>
          </a:p>
          <a:p>
            <a:r>
              <a:rPr lang="en-US" dirty="0"/>
              <a:t>[2] M. M. Mostafa, “ Profiling blood donors in </a:t>
            </a:r>
            <a:r>
              <a:rPr lang="en-US" dirty="0" err="1"/>
              <a:t>Egypt:A</a:t>
            </a:r>
            <a:r>
              <a:rPr lang="en-US" dirty="0"/>
              <a:t> neural network </a:t>
            </a:r>
            <a:r>
              <a:rPr lang="en-US" dirty="0" err="1"/>
              <a:t>anaylsis</a:t>
            </a:r>
            <a:r>
              <a:rPr lang="en-US" dirty="0"/>
              <a:t>, Expert system with Applications,” vol. 36, no. 2009, pp. 5031-5038, 2009. </a:t>
            </a:r>
            <a:endParaRPr lang="en-GB" dirty="0"/>
          </a:p>
          <a:p>
            <a:r>
              <a:rPr lang="en-US" dirty="0"/>
              <a:t>[3] D. K. Srivastava, </a:t>
            </a:r>
            <a:r>
              <a:rPr lang="en-US" dirty="0" err="1"/>
              <a:t>Utkarsh</a:t>
            </a:r>
            <a:r>
              <a:rPr lang="en-US" dirty="0"/>
              <a:t> </a:t>
            </a:r>
            <a:r>
              <a:rPr lang="en-US" dirty="0" err="1"/>
              <a:t>Tanwar</a:t>
            </a:r>
            <a:r>
              <a:rPr lang="en-US" dirty="0"/>
              <a:t>, </a:t>
            </a:r>
            <a:r>
              <a:rPr lang="en-US" dirty="0" err="1"/>
              <a:t>M.G.Krishna</a:t>
            </a:r>
            <a:r>
              <a:rPr lang="en-US" dirty="0"/>
              <a:t> Rao and </a:t>
            </a:r>
            <a:r>
              <a:rPr lang="en-US" dirty="0" err="1"/>
              <a:t>Priya</a:t>
            </a:r>
            <a:r>
              <a:rPr lang="en-US" dirty="0"/>
              <a:t> Manohar, “A Research Paper on Blood Donation Management,” International Journal of creative research thoughts, vol. 9, no. 5 May 2021, p. 8, 2021. </a:t>
            </a:r>
            <a:endParaRPr lang="en-GB" dirty="0"/>
          </a:p>
          <a:p>
            <a:r>
              <a:rPr lang="en-US" dirty="0"/>
              <a:t>[4] </a:t>
            </a:r>
            <a:r>
              <a:rPr lang="en-US" dirty="0" err="1"/>
              <a:t>Dr</a:t>
            </a:r>
            <a:r>
              <a:rPr lang="en-US" dirty="0"/>
              <a:t> Usman </a:t>
            </a:r>
            <a:r>
              <a:rPr lang="en-US" dirty="0" err="1"/>
              <a:t>Waheed</a:t>
            </a:r>
            <a:r>
              <a:rPr lang="en-US" dirty="0"/>
              <a:t>, “Knowledge, Attitude and Practices towards Blood Donation in Pakistan: A Nationwide Survey”.</a:t>
            </a:r>
            <a:endParaRPr lang="en-GB" dirty="0"/>
          </a:p>
          <a:p>
            <a:r>
              <a:rPr lang="en-US" dirty="0"/>
              <a:t>[5] Dr. </a:t>
            </a:r>
            <a:r>
              <a:rPr lang="en-US" dirty="0" err="1"/>
              <a:t>Muneeba</a:t>
            </a:r>
            <a:r>
              <a:rPr lang="en-US" dirty="0"/>
              <a:t> </a:t>
            </a:r>
            <a:r>
              <a:rPr lang="en-US" dirty="0" err="1"/>
              <a:t>Azmat</a:t>
            </a:r>
            <a:r>
              <a:rPr lang="en-US" dirty="0"/>
              <a:t>, “National Blood Donor Policy (2011) Safe Blood Transfusion </a:t>
            </a:r>
            <a:r>
              <a:rPr lang="en-US" dirty="0" err="1"/>
              <a:t>Programme</a:t>
            </a:r>
            <a:r>
              <a:rPr lang="en-US" dirty="0"/>
              <a:t>, Ministry of National Health Services, Government of Pakistan.”</a:t>
            </a:r>
            <a:endParaRPr lang="en-GB" dirty="0"/>
          </a:p>
          <a:p>
            <a:r>
              <a:rPr lang="en-US" dirty="0"/>
              <a:t> </a:t>
            </a:r>
            <a:endParaRPr lang="en-GB" dirty="0"/>
          </a:p>
          <a:p>
            <a:r>
              <a:rPr lang="en-US" dirty="0"/>
              <a:t>[6] Hassan </a:t>
            </a:r>
            <a:r>
              <a:rPr lang="en-US" dirty="0" err="1"/>
              <a:t>Abbass</a:t>
            </a:r>
            <a:r>
              <a:rPr lang="en-US" dirty="0"/>
              <a:t> </a:t>
            </a:r>
            <a:r>
              <a:rPr lang="en-US" dirty="0" err="1"/>
              <a:t>Zaheer</a:t>
            </a:r>
            <a:r>
              <a:rPr lang="en-US" dirty="0"/>
              <a:t>, “ Inventory of Blood Donor Organizations (2012) Safe Blood Transfusion </a:t>
            </a:r>
            <a:r>
              <a:rPr lang="en-US" dirty="0" err="1"/>
              <a:t>Programme</a:t>
            </a:r>
            <a:r>
              <a:rPr lang="en-US" dirty="0"/>
              <a:t>, Ministry of National Health Services, Government of Pakistan.”</a:t>
            </a:r>
            <a:endParaRPr lang="en-GB" dirty="0"/>
          </a:p>
          <a:p>
            <a:endParaRPr lang="en-GB" dirty="0"/>
          </a:p>
        </p:txBody>
      </p:sp>
    </p:spTree>
    <p:extLst>
      <p:ext uri="{BB962C8B-B14F-4D97-AF65-F5344CB8AC3E}">
        <p14:creationId xmlns:p14="http://schemas.microsoft.com/office/powerpoint/2010/main" val="119011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608385" y="1314719"/>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52835" y="768594"/>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5" name="Google Shape;395;p45"/>
          <p:cNvSpPr txBox="1">
            <a:spLocks noGrp="1"/>
          </p:cNvSpPr>
          <p:nvPr>
            <p:ph type="subTitle" idx="1"/>
          </p:nvPr>
        </p:nvSpPr>
        <p:spPr>
          <a:xfrm>
            <a:off x="1667451" y="1723410"/>
            <a:ext cx="7043750" cy="2560870"/>
          </a:xfrm>
          <a:prstGeom prst="rect">
            <a:avLst/>
          </a:prstGeom>
        </p:spPr>
        <p:txBody>
          <a:bodyPr spcFirstLastPara="1" wrap="square" lIns="91425" tIns="91425" rIns="91425" bIns="91425" anchor="b" anchorCtr="0">
            <a:noAutofit/>
          </a:bodyPr>
          <a:lstStyle/>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 dirty="0"/>
              <a:t>Implement</a:t>
            </a:r>
            <a:r>
              <a:rPr lang="en-US" dirty="0" err="1"/>
              <a:t>ation</a:t>
            </a:r>
            <a:r>
              <a:rPr lang="en-US" dirty="0"/>
              <a:t> of the Blood Donation System through ML &amp; Ontology.</a:t>
            </a:r>
          </a:p>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US" dirty="0"/>
              <a:t>Automation of the Manual system to decrease the workload of Blood Banks.</a:t>
            </a:r>
          </a:p>
          <a:p>
            <a:pPr marL="285750" lvl="0" indent="-285750">
              <a:lnSpc>
                <a:spcPct val="150000"/>
              </a:lnSpc>
              <a:buClr>
                <a:schemeClr val="accent1">
                  <a:lumMod val="75000"/>
                </a:schemeClr>
              </a:buClr>
              <a:buFont typeface="Arial" panose="020B0604020202020204" pitchFamily="34" charset="0"/>
              <a:buChar char="•"/>
            </a:pPr>
            <a:r>
              <a:rPr lang="en-US" dirty="0"/>
              <a:t>Using Ontological Concepts with Machine Learning as it improves the data quality for training the datasets. </a:t>
            </a:r>
          </a:p>
          <a:p>
            <a:pPr marL="285750" lvl="0" indent="-285750">
              <a:lnSpc>
                <a:spcPct val="150000"/>
              </a:lnSpc>
              <a:buClr>
                <a:schemeClr val="accent1">
                  <a:lumMod val="75000"/>
                </a:schemeClr>
              </a:buClr>
              <a:buFont typeface="Arial" panose="020B0604020202020204" pitchFamily="34" charset="0"/>
              <a:buChar char="•"/>
            </a:pPr>
            <a:r>
              <a:rPr lang="en-US" dirty="0"/>
              <a:t>A motto of arranging the blood on time to save Precious Lives.</a:t>
            </a:r>
          </a:p>
          <a:p>
            <a:pPr marL="285750" lvl="0" indent="-285750">
              <a:lnSpc>
                <a:spcPct val="150000"/>
              </a:lnSpc>
              <a:buClr>
                <a:schemeClr val="accent1">
                  <a:lumMod val="75000"/>
                </a:schemeClr>
              </a:buClr>
              <a:buFont typeface="Arial" panose="020B0604020202020204" pitchFamily="34" charset="0"/>
              <a:buChar char="•"/>
            </a:pPr>
            <a:r>
              <a:rPr lang="en-US" dirty="0">
                <a:solidFill>
                  <a:schemeClr val="accent1">
                    <a:lumMod val="75000"/>
                  </a:schemeClr>
                </a:solidFill>
              </a:rPr>
              <a:t>Welfare For ALL!</a:t>
            </a: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26272" y="692199"/>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98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&amp; Scope</a:t>
            </a:r>
            <a:endParaRPr dirty="0"/>
          </a:p>
        </p:txBody>
      </p:sp>
      <p:sp>
        <p:nvSpPr>
          <p:cNvPr id="423" name="Google Shape;423;p46"/>
          <p:cNvSpPr txBox="1">
            <a:spLocks noGrp="1"/>
          </p:cNvSpPr>
          <p:nvPr>
            <p:ph type="body" idx="1"/>
          </p:nvPr>
        </p:nvSpPr>
        <p:spPr>
          <a:xfrm>
            <a:off x="713224" y="1348120"/>
            <a:ext cx="8430776" cy="2995573"/>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eople can easily access where they will find the blood they are required</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onor can make appointment </a:t>
            </a:r>
            <a:endParaRPr lang="en-US" sz="1800" dirty="0">
              <a:latin typeface="Times New Roman" panose="02020603050405020304" pitchFamily="18" charset="0"/>
              <a:ea typeface="Calibri" panose="020F0502020204030204" pitchFamily="34" charset="0"/>
            </a:endParaRPr>
          </a:p>
          <a:p>
            <a:pPr marL="274320" lvl="0" indent="-226059" algn="l" rtl="0">
              <a:lnSpc>
                <a:spcPct val="150000"/>
              </a:lnSpc>
              <a:spcBef>
                <a:spcPts val="0"/>
              </a:spcBef>
              <a:spcAft>
                <a:spcPts val="0"/>
              </a:spcAft>
              <a:buSzPts val="1400"/>
              <a:buFont typeface="Poppins"/>
              <a:buChar char="●"/>
            </a:pPr>
            <a:r>
              <a:rPr lang="en-US" sz="1800" dirty="0">
                <a:effectLst/>
                <a:latin typeface="Times New Roman" panose="02020603050405020304" pitchFamily="18" charset="0"/>
                <a:ea typeface="Calibri" panose="020F0502020204030204" pitchFamily="34" charset="0"/>
              </a:rPr>
              <a:t>The user can make a request for the blood at any time</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rPr>
              <a:t>Integrating Labs for adding the blood report details of </a:t>
            </a:r>
          </a:p>
          <a:p>
            <a:pPr marL="48261" lvl="0" indent="0" algn="l" rtl="0">
              <a:lnSpc>
                <a:spcPct val="150000"/>
              </a:lnSpc>
              <a:spcBef>
                <a:spcPts val="0"/>
              </a:spcBef>
              <a:spcAft>
                <a:spcPts val="0"/>
              </a:spcAft>
              <a:buSzPts val="1400"/>
              <a:buNone/>
            </a:pPr>
            <a:r>
              <a:rPr lang="en-US" sz="1800" dirty="0">
                <a:latin typeface="Times New Roman" panose="02020603050405020304" pitchFamily="18" charset="0"/>
              </a:rPr>
              <a:t>registered Users.</a:t>
            </a:r>
          </a:p>
          <a:p>
            <a:pPr marL="334011" indent="-285750">
              <a:lnSpc>
                <a:spcPct val="150000"/>
              </a:lnSpc>
              <a:buSzPts val="1400"/>
            </a:pPr>
            <a:r>
              <a:rPr lang="en-US" sz="1800" dirty="0">
                <a:effectLst/>
                <a:latin typeface="Times New Roman" panose="02020603050405020304" pitchFamily="18" charset="0"/>
                <a:ea typeface="Calibri" panose="020F0502020204030204" pitchFamily="34" charset="0"/>
              </a:rPr>
              <a:t>All the Blood donation Centers of Lahore city can </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register them on the Website </a:t>
            </a: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descr="Test tube with blood sample">
            <a:extLst>
              <a:ext uri="{FF2B5EF4-FFF2-40B4-BE49-F238E27FC236}">
                <a16:creationId xmlns:a16="http://schemas.microsoft.com/office/drawing/2014/main" id="{D1FE8F13-B332-DF54-A179-9FAB76DAAD88}"/>
              </a:ext>
            </a:extLst>
          </p:cNvPr>
          <p:cNvPicPr>
            <a:picLocks noGrp="1" noChangeAspect="1"/>
          </p:cNvPicPr>
          <p:nvPr>
            <p:ph type="pic" idx="2"/>
          </p:nvPr>
        </p:nvPicPr>
        <p:blipFill>
          <a:blip r:embed="rId3"/>
          <a:srcRect l="14570" r="14570"/>
          <a:stretch>
            <a:fillRect/>
          </a:stretch>
        </p:blipFill>
        <p:spPr>
          <a:xfrm>
            <a:off x="6008321" y="2426126"/>
            <a:ext cx="2658901" cy="2501390"/>
          </a:xfrm>
        </p:spPr>
      </p:pic>
    </p:spTree>
    <p:extLst>
      <p:ext uri="{BB962C8B-B14F-4D97-AF65-F5344CB8AC3E}">
        <p14:creationId xmlns:p14="http://schemas.microsoft.com/office/powerpoint/2010/main" val="199023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rot="20952841">
            <a:off x="5968721" y="2481315"/>
            <a:ext cx="2735834" cy="2571749"/>
          </a:xfrm>
          <a:prstGeom prst="decagon">
            <a:avLst>
              <a:gd name="vf" fmla="val 105146"/>
            </a:avLst>
          </a:prstGeom>
        </p:spPr>
      </p:pic>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a:t>
            </a:r>
            <a:endParaRPr dirty="0"/>
          </a:p>
        </p:txBody>
      </p:sp>
      <p:sp>
        <p:nvSpPr>
          <p:cNvPr id="423" name="Google Shape;423;p46"/>
          <p:cNvSpPr txBox="1">
            <a:spLocks noGrp="1"/>
          </p:cNvSpPr>
          <p:nvPr>
            <p:ph type="body" idx="1"/>
          </p:nvPr>
        </p:nvSpPr>
        <p:spPr>
          <a:xfrm>
            <a:off x="797780" y="1469831"/>
            <a:ext cx="8346220" cy="3089854"/>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 dirty="0"/>
              <a:t>Helping the People in </a:t>
            </a:r>
            <a:r>
              <a:rPr lang="en-US" dirty="0"/>
              <a:t>Critical circumstances.</a:t>
            </a:r>
            <a:endParaRPr dirty="0"/>
          </a:p>
          <a:p>
            <a:pPr marL="274320" lvl="0" indent="-226059" algn="l" rtl="0">
              <a:lnSpc>
                <a:spcPct val="150000"/>
              </a:lnSpc>
              <a:spcBef>
                <a:spcPts val="0"/>
              </a:spcBef>
              <a:spcAft>
                <a:spcPts val="0"/>
              </a:spcAft>
              <a:buSzPts val="1400"/>
              <a:buFont typeface="Poppins"/>
              <a:buChar char="●"/>
            </a:pPr>
            <a:r>
              <a:rPr lang="en" dirty="0"/>
              <a:t>No Has</a:t>
            </a:r>
            <a:r>
              <a:rPr lang="en-US" dirty="0" err="1"/>
              <a:t>sle</a:t>
            </a:r>
            <a:r>
              <a:rPr lang="en-US" dirty="0"/>
              <a:t> regarding the Donations or Blood Queries because of automation of the system.</a:t>
            </a:r>
            <a:endParaRPr dirty="0"/>
          </a:p>
          <a:p>
            <a:pPr marL="274320" lvl="0" indent="-226059" algn="l" rtl="0">
              <a:lnSpc>
                <a:spcPct val="150000"/>
              </a:lnSpc>
              <a:spcBef>
                <a:spcPts val="0"/>
              </a:spcBef>
              <a:spcAft>
                <a:spcPts val="0"/>
              </a:spcAft>
              <a:buSzPts val="1400"/>
              <a:buFont typeface="Poppins"/>
              <a:buChar char="●"/>
            </a:pPr>
            <a:r>
              <a:rPr lang="en" dirty="0"/>
              <a:t>Book Appointment while being at your places.</a:t>
            </a:r>
          </a:p>
          <a:p>
            <a:pPr marL="274320" lvl="0" indent="-226059" algn="l" rtl="0">
              <a:lnSpc>
                <a:spcPct val="150000"/>
              </a:lnSpc>
              <a:spcBef>
                <a:spcPts val="0"/>
              </a:spcBef>
              <a:spcAft>
                <a:spcPts val="0"/>
              </a:spcAft>
              <a:buSzPts val="1400"/>
              <a:buFont typeface="Poppins"/>
              <a:buChar char="●"/>
            </a:pPr>
            <a:r>
              <a:rPr lang="en-US" dirty="0"/>
              <a:t>Get Your Appointment Details through the website.</a:t>
            </a:r>
          </a:p>
          <a:p>
            <a:pPr marL="274320" lvl="0" indent="-226059" algn="l" rtl="0">
              <a:lnSpc>
                <a:spcPct val="150000"/>
              </a:lnSpc>
              <a:spcBef>
                <a:spcPts val="0"/>
              </a:spcBef>
              <a:spcAft>
                <a:spcPts val="0"/>
              </a:spcAft>
              <a:buSzPts val="1400"/>
              <a:buFont typeface="Poppins"/>
              <a:buChar char="●"/>
            </a:pPr>
            <a:r>
              <a:rPr lang="en" dirty="0"/>
              <a:t>Help</a:t>
            </a:r>
            <a:r>
              <a:rPr lang="en-US" dirty="0" err="1"/>
              <a:t>ing</a:t>
            </a:r>
            <a:r>
              <a:rPr lang="en-US" dirty="0"/>
              <a:t> to Identify the eligibility for the donation.</a:t>
            </a:r>
          </a:p>
          <a:p>
            <a:pPr marL="274320" lvl="0" indent="-226059" algn="l" rtl="0">
              <a:lnSpc>
                <a:spcPct val="150000"/>
              </a:lnSpc>
              <a:spcBef>
                <a:spcPts val="0"/>
              </a:spcBef>
              <a:spcAft>
                <a:spcPts val="0"/>
              </a:spcAft>
              <a:buSzPts val="1400"/>
              <a:buFont typeface="Poppins"/>
              <a:buChar char="●"/>
            </a:pPr>
            <a:r>
              <a:rPr lang="en-US" dirty="0"/>
              <a:t>Donation centers can Connect with the donor if stock </a:t>
            </a:r>
          </a:p>
          <a:p>
            <a:pPr marL="48261" lvl="0" indent="0" algn="l" rtl="0">
              <a:lnSpc>
                <a:spcPct val="150000"/>
              </a:lnSpc>
              <a:spcBef>
                <a:spcPts val="0"/>
              </a:spcBef>
              <a:spcAft>
                <a:spcPts val="0"/>
              </a:spcAft>
              <a:buSzPts val="1400"/>
              <a:buNone/>
            </a:pPr>
            <a:r>
              <a:rPr lang="en-US" dirty="0"/>
              <a:t>is not available.</a:t>
            </a:r>
          </a:p>
          <a:p>
            <a:pPr marL="274320" lvl="0" indent="-226059" algn="l" rtl="0">
              <a:lnSpc>
                <a:spcPct val="150000"/>
              </a:lnSpc>
              <a:spcBef>
                <a:spcPts val="0"/>
              </a:spcBef>
              <a:spcAft>
                <a:spcPts val="0"/>
              </a:spcAft>
              <a:buSzPts val="1400"/>
              <a:buFont typeface="Poppins"/>
              <a:buChar char="●"/>
            </a:pPr>
            <a:r>
              <a:rPr lang="en-US" dirty="0"/>
              <a:t>Save Time. Save Lives!</a:t>
            </a:r>
          </a:p>
          <a:p>
            <a:pPr marL="48261" lvl="0" indent="0" algn="l" rtl="0">
              <a:lnSpc>
                <a:spcPct val="150000"/>
              </a:lnSpc>
              <a:spcBef>
                <a:spcPts val="0"/>
              </a:spcBef>
              <a:spcAft>
                <a:spcPts val="0"/>
              </a:spcAft>
              <a:buSzPts val="1400"/>
              <a:buNone/>
            </a:pPr>
            <a:endParaRPr dirty="0"/>
          </a:p>
          <a:p>
            <a:pPr marL="274320" lvl="0" indent="-226059" algn="l" rtl="0">
              <a:spcBef>
                <a:spcPts val="0"/>
              </a:spcBef>
              <a:spcAft>
                <a:spcPts val="0"/>
              </a:spcAft>
              <a:buSzPts val="1400"/>
              <a:buFont typeface="Poppins"/>
              <a:buChar char="●"/>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173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a:t>
            </a:r>
            <a:endParaRPr dirty="0"/>
          </a:p>
        </p:txBody>
      </p:sp>
      <p:sp>
        <p:nvSpPr>
          <p:cNvPr id="423" name="Google Shape;423;p46"/>
          <p:cNvSpPr txBox="1">
            <a:spLocks noGrp="1"/>
          </p:cNvSpPr>
          <p:nvPr>
            <p:ph type="body" idx="1"/>
          </p:nvPr>
        </p:nvSpPr>
        <p:spPr>
          <a:xfrm>
            <a:off x="742744" y="1207508"/>
            <a:ext cx="4502496" cy="3130248"/>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Login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Registration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Make the request for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Donate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Check Eligibility of User For Blood Donation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Donation Centers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Appointment Report</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96E06B8C-F5B9-411C-4682-592105CDBD5C}"/>
              </a:ext>
            </a:extLst>
          </p:cNvPr>
          <p:cNvSpPr txBox="1">
            <a:spLocks/>
          </p:cNvSpPr>
          <p:nvPr/>
        </p:nvSpPr>
        <p:spPr>
          <a:xfrm>
            <a:off x="5114610" y="1275788"/>
            <a:ext cx="4029389" cy="2783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View Blood Requests</a:t>
            </a:r>
          </a:p>
          <a:p>
            <a:pPr marL="391161" indent="-342900">
              <a:lnSpc>
                <a:spcPct val="150000"/>
              </a:lnSpc>
              <a:buSzPts val="1400"/>
              <a:buFont typeface="Wingdings" panose="05000000000000000000" pitchFamily="2" charset="2"/>
              <a:buChar char="q"/>
            </a:pPr>
            <a:r>
              <a:rPr lang="en-US" dirty="0"/>
              <a:t>Manage User Personal Information</a:t>
            </a:r>
          </a:p>
          <a:p>
            <a:pPr marL="391161" indent="-342900">
              <a:lnSpc>
                <a:spcPct val="150000"/>
              </a:lnSpc>
              <a:buSzPts val="1400"/>
              <a:buFont typeface="Wingdings" panose="05000000000000000000" pitchFamily="2" charset="2"/>
              <a:buChar char="q"/>
            </a:pPr>
            <a:r>
              <a:rPr lang="en-US" dirty="0"/>
              <a:t>Get User Feedback</a:t>
            </a:r>
          </a:p>
          <a:p>
            <a:pPr marL="391161" indent="-342900">
              <a:lnSpc>
                <a:spcPct val="150000"/>
              </a:lnSpc>
              <a:buSzPts val="1400"/>
              <a:buFont typeface="Wingdings" panose="05000000000000000000" pitchFamily="2" charset="2"/>
              <a:buChar char="q"/>
            </a:pPr>
            <a:r>
              <a:rPr lang="en-US" dirty="0"/>
              <a:t>Add User Information</a:t>
            </a:r>
          </a:p>
          <a:p>
            <a:pPr marL="391161" indent="-342900">
              <a:lnSpc>
                <a:spcPct val="150000"/>
              </a:lnSpc>
              <a:buSzPts val="1400"/>
              <a:buFont typeface="Wingdings" panose="05000000000000000000" pitchFamily="2" charset="2"/>
              <a:buChar char="q"/>
            </a:pPr>
            <a:r>
              <a:rPr lang="en-US" dirty="0"/>
              <a:t>Generate Report of Blood Stocks</a:t>
            </a:r>
          </a:p>
          <a:p>
            <a:pPr marL="391161" indent="-342900">
              <a:lnSpc>
                <a:spcPct val="150000"/>
              </a:lnSpc>
              <a:buSzPts val="1400"/>
              <a:buFont typeface="Wingdings" panose="05000000000000000000" pitchFamily="2" charset="2"/>
              <a:buChar char="q"/>
            </a:pPr>
            <a:r>
              <a:rPr lang="en-US" dirty="0"/>
              <a:t>Update Blood Stock</a:t>
            </a:r>
          </a:p>
          <a:p>
            <a:pPr marL="391161" indent="-342900">
              <a:lnSpc>
                <a:spcPct val="150000"/>
              </a:lnSpc>
              <a:buSzPts val="1400"/>
              <a:buFont typeface="Wingdings" panose="05000000000000000000" pitchFamily="2" charset="2"/>
              <a:buChar char="q"/>
            </a:pPr>
            <a:r>
              <a:rPr lang="en-US" dirty="0"/>
              <a:t>Display User Profile</a:t>
            </a:r>
          </a:p>
          <a:p>
            <a:pPr marL="48261" indent="0">
              <a:lnSpc>
                <a:spcPct val="150000"/>
              </a:lnSpc>
              <a:buSzPts val="1400"/>
              <a:buNone/>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02071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325062" y="1793131"/>
            <a:ext cx="5191599" cy="3073391"/>
          </a:xfrm>
          <a:prstGeom prst="rect">
            <a:avLst/>
          </a:prstGeom>
        </p:spPr>
        <p:txBody>
          <a:bodyPr spcFirstLastPara="1" wrap="square" lIns="91425" tIns="91425" rIns="91425" bIns="91425" anchor="t" anchorCtr="0">
            <a:noAutofit/>
          </a:bodyPr>
          <a:lstStyle/>
          <a:p>
            <a:pPr marL="391161" indent="-342900">
              <a:lnSpc>
                <a:spcPct val="150000"/>
              </a:lnSpc>
              <a:buSzPts val="1400"/>
              <a:buFont typeface="Wingdings" panose="05000000000000000000" pitchFamily="2" charset="2"/>
              <a:buChar char="q"/>
            </a:pPr>
            <a:r>
              <a:rPr lang="en-US" dirty="0"/>
              <a:t>Download Appointment Reports</a:t>
            </a:r>
          </a:p>
          <a:p>
            <a:pPr marL="391161" indent="-342900">
              <a:lnSpc>
                <a:spcPct val="150000"/>
              </a:lnSpc>
              <a:buSzPts val="1400"/>
              <a:buFont typeface="Wingdings" panose="05000000000000000000" pitchFamily="2" charset="2"/>
              <a:buChar char="q"/>
            </a:pPr>
            <a:r>
              <a:rPr lang="en-US" dirty="0"/>
              <a:t>Manage NGO’s or Blood Donation Centers</a:t>
            </a:r>
          </a:p>
          <a:p>
            <a:pPr marL="391161" indent="-342900">
              <a:lnSpc>
                <a:spcPct val="150000"/>
              </a:lnSpc>
              <a:buSzPts val="1400"/>
              <a:buFont typeface="Wingdings" panose="05000000000000000000" pitchFamily="2" charset="2"/>
              <a:buChar char="q"/>
            </a:pPr>
            <a:r>
              <a:rPr lang="en-US" dirty="0"/>
              <a:t>Manage News</a:t>
            </a:r>
          </a:p>
          <a:p>
            <a:pPr marL="391161" indent="-342900">
              <a:lnSpc>
                <a:spcPct val="150000"/>
              </a:lnSpc>
              <a:buSzPts val="1400"/>
              <a:buFont typeface="Wingdings" panose="05000000000000000000" pitchFamily="2" charset="2"/>
              <a:buChar char="q"/>
            </a:pPr>
            <a:r>
              <a:rPr lang="en-US" dirty="0"/>
              <a:t>Handling Blood Request</a:t>
            </a:r>
          </a:p>
          <a:p>
            <a:pPr marL="391161" indent="-342900">
              <a:lnSpc>
                <a:spcPct val="150000"/>
              </a:lnSpc>
              <a:buSzPts val="1400"/>
              <a:buFont typeface="Wingdings" panose="05000000000000000000" pitchFamily="2" charset="2"/>
              <a:buChar char="q"/>
            </a:pPr>
            <a:r>
              <a:rPr lang="en-US" dirty="0"/>
              <a:t>Managing Enquiries</a:t>
            </a:r>
          </a:p>
          <a:p>
            <a:pPr marL="391161" indent="-342900">
              <a:lnSpc>
                <a:spcPct val="150000"/>
              </a:lnSpc>
              <a:buSzPts val="1400"/>
              <a:buFont typeface="Wingdings" panose="05000000000000000000" pitchFamily="2" charset="2"/>
              <a:buChar char="q"/>
            </a:pPr>
            <a:r>
              <a:rPr lang="en-US" dirty="0"/>
              <a:t>Managing User’s Personal Information</a:t>
            </a:r>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51FF9D83-278A-BB6A-D2EB-5FA1D1BB7365}"/>
              </a:ext>
            </a:extLst>
          </p:cNvPr>
          <p:cNvSpPr txBox="1">
            <a:spLocks/>
          </p:cNvSpPr>
          <p:nvPr/>
        </p:nvSpPr>
        <p:spPr>
          <a:xfrm>
            <a:off x="5220437" y="1798147"/>
            <a:ext cx="4051258" cy="3024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Managing Campaigns</a:t>
            </a:r>
          </a:p>
          <a:p>
            <a:pPr marL="391161" indent="-342900">
              <a:lnSpc>
                <a:spcPct val="150000"/>
              </a:lnSpc>
              <a:buSzPts val="1400"/>
              <a:buFont typeface="Wingdings" panose="05000000000000000000" pitchFamily="2" charset="2"/>
              <a:buChar char="q"/>
            </a:pPr>
            <a:r>
              <a:rPr lang="en-US" dirty="0"/>
              <a:t>Managing Donor List</a:t>
            </a:r>
          </a:p>
          <a:p>
            <a:pPr marL="391161" indent="-342900">
              <a:lnSpc>
                <a:spcPct val="150000"/>
              </a:lnSpc>
              <a:buSzPts val="1400"/>
              <a:buFont typeface="Wingdings" panose="05000000000000000000" pitchFamily="2" charset="2"/>
              <a:buChar char="q"/>
            </a:pPr>
            <a:r>
              <a:rPr lang="en-US" dirty="0"/>
              <a:t>Manage Sponsors</a:t>
            </a:r>
          </a:p>
          <a:p>
            <a:pPr marL="391161" indent="-342900">
              <a:lnSpc>
                <a:spcPct val="150000"/>
              </a:lnSpc>
              <a:buSzPts val="1400"/>
              <a:buFont typeface="Wingdings" panose="05000000000000000000" pitchFamily="2" charset="2"/>
              <a:buChar char="q"/>
            </a:pPr>
            <a:r>
              <a:rPr lang="en-US" dirty="0"/>
              <a:t>Manage Financial Donations</a:t>
            </a:r>
          </a:p>
          <a:p>
            <a:pPr marL="391161" indent="-342900">
              <a:lnSpc>
                <a:spcPct val="150000"/>
              </a:lnSpc>
              <a:buSzPts val="1400"/>
              <a:buFont typeface="Wingdings" panose="05000000000000000000" pitchFamily="2" charset="2"/>
              <a:buChar char="q"/>
            </a:pPr>
            <a:r>
              <a:rPr lang="en-US" dirty="0"/>
              <a:t>Manage Job Posts</a:t>
            </a:r>
          </a:p>
          <a:p>
            <a:pPr marL="391161" indent="-342900">
              <a:lnSpc>
                <a:spcPct val="150000"/>
              </a:lnSpc>
              <a:buSzPts val="1400"/>
              <a:buFont typeface="Wingdings" panose="05000000000000000000" pitchFamily="2" charset="2"/>
              <a:buChar char="q"/>
            </a:pPr>
            <a:r>
              <a:rPr lang="en-US" dirty="0"/>
              <a:t>Managing Frequently asked Questions</a:t>
            </a:r>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51436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200581" y="971576"/>
            <a:ext cx="1215479"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840631" y="359912"/>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Consoles</a:t>
            </a:r>
            <a:endParaRPr dirty="0"/>
          </a:p>
        </p:txBody>
      </p:sp>
      <p:sp>
        <p:nvSpPr>
          <p:cNvPr id="424" name="Google Shape;424;p46"/>
          <p:cNvSpPr/>
          <p:nvPr/>
        </p:nvSpPr>
        <p:spPr>
          <a:xfrm>
            <a:off x="7560550" y="34607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3969633"/>
            <a:ext cx="1244705"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606314" y="4186372"/>
            <a:ext cx="682199" cy="607522"/>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77;p48">
            <a:extLst>
              <a:ext uri="{FF2B5EF4-FFF2-40B4-BE49-F238E27FC236}">
                <a16:creationId xmlns:a16="http://schemas.microsoft.com/office/drawing/2014/main" id="{471BCCD2-5E25-492D-B7BA-4863DC36BA3F}"/>
              </a:ext>
            </a:extLst>
          </p:cNvPr>
          <p:cNvSpPr txBox="1">
            <a:spLocks/>
          </p:cNvSpPr>
          <p:nvPr/>
        </p:nvSpPr>
        <p:spPr>
          <a:xfrm>
            <a:off x="1086563" y="1319165"/>
            <a:ext cx="1114018"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01</a:t>
            </a:r>
            <a:endParaRPr lang="en" sz="9600" dirty="0">
              <a:solidFill>
                <a:schemeClr val="accent1">
                  <a:lumMod val="75000"/>
                </a:schemeClr>
              </a:solidFill>
              <a:latin typeface="Poppins" panose="020B0604020202020204" charset="0"/>
              <a:cs typeface="Poppins" panose="020B0604020202020204" charset="0"/>
            </a:endParaRPr>
          </a:p>
        </p:txBody>
      </p:sp>
      <p:sp>
        <p:nvSpPr>
          <p:cNvPr id="41" name="Google Shape;477;p48">
            <a:extLst>
              <a:ext uri="{FF2B5EF4-FFF2-40B4-BE49-F238E27FC236}">
                <a16:creationId xmlns:a16="http://schemas.microsoft.com/office/drawing/2014/main" id="{FCBE37EC-C760-4D9E-B884-8964C1E226A7}"/>
              </a:ext>
            </a:extLst>
          </p:cNvPr>
          <p:cNvSpPr txBox="1">
            <a:spLocks/>
          </p:cNvSpPr>
          <p:nvPr/>
        </p:nvSpPr>
        <p:spPr>
          <a:xfrm>
            <a:off x="5234796" y="1319165"/>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02</a:t>
            </a:r>
            <a:endParaRPr lang="en" sz="9600" dirty="0">
              <a:solidFill>
                <a:schemeClr val="accent1">
                  <a:lumMod val="75000"/>
                </a:schemeClr>
              </a:solidFill>
              <a:latin typeface="Poppins" panose="020B0604020202020204" charset="0"/>
              <a:cs typeface="Poppins" panose="020B0604020202020204" charset="0"/>
            </a:endParaRPr>
          </a:p>
        </p:txBody>
      </p:sp>
      <p:sp>
        <p:nvSpPr>
          <p:cNvPr id="42" name="Google Shape;477;p48">
            <a:extLst>
              <a:ext uri="{FF2B5EF4-FFF2-40B4-BE49-F238E27FC236}">
                <a16:creationId xmlns:a16="http://schemas.microsoft.com/office/drawing/2014/main" id="{8076FFF0-9ADE-4BD0-9550-6EAE6539C1DE}"/>
              </a:ext>
            </a:extLst>
          </p:cNvPr>
          <p:cNvSpPr txBox="1">
            <a:spLocks/>
          </p:cNvSpPr>
          <p:nvPr/>
        </p:nvSpPr>
        <p:spPr>
          <a:xfrm>
            <a:off x="1021219"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a:t>
            </a:r>
            <a:r>
              <a:rPr lang="en-US" sz="6000" dirty="0">
                <a:solidFill>
                  <a:schemeClr val="accent1">
                    <a:lumMod val="75000"/>
                  </a:schemeClr>
                </a:solidFill>
                <a:latin typeface="Poppins" panose="020B0604020202020204" charset="0"/>
                <a:cs typeface="Poppins" panose="020B0604020202020204" charset="0"/>
              </a:rPr>
              <a:t>3</a:t>
            </a:r>
            <a:endParaRPr lang="en" sz="9600" dirty="0">
              <a:solidFill>
                <a:schemeClr val="accent1">
                  <a:lumMod val="75000"/>
                </a:schemeClr>
              </a:solidFill>
              <a:latin typeface="Poppins" panose="020B0604020202020204" charset="0"/>
              <a:cs typeface="Poppins" panose="020B0604020202020204" charset="0"/>
            </a:endParaRPr>
          </a:p>
        </p:txBody>
      </p:sp>
      <p:sp>
        <p:nvSpPr>
          <p:cNvPr id="43" name="Google Shape;477;p48">
            <a:extLst>
              <a:ext uri="{FF2B5EF4-FFF2-40B4-BE49-F238E27FC236}">
                <a16:creationId xmlns:a16="http://schemas.microsoft.com/office/drawing/2014/main" id="{8E708C4B-B9B3-4EED-9A29-30FE0FFF8C3E}"/>
              </a:ext>
            </a:extLst>
          </p:cNvPr>
          <p:cNvSpPr txBox="1">
            <a:spLocks/>
          </p:cNvSpPr>
          <p:nvPr/>
        </p:nvSpPr>
        <p:spPr>
          <a:xfrm>
            <a:off x="5234795"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04</a:t>
            </a:r>
            <a:endParaRPr lang="en" sz="9600" dirty="0">
              <a:solidFill>
                <a:schemeClr val="accent1">
                  <a:lumMod val="75000"/>
                </a:schemeClr>
              </a:solidFill>
              <a:latin typeface="Poppins" panose="020B0604020202020204" charset="0"/>
              <a:cs typeface="Poppins" panose="020B0604020202020204" charset="0"/>
            </a:endParaRPr>
          </a:p>
        </p:txBody>
      </p:sp>
      <p:sp>
        <p:nvSpPr>
          <p:cNvPr id="45" name="Google Shape;394;p45">
            <a:extLst>
              <a:ext uri="{FF2B5EF4-FFF2-40B4-BE49-F238E27FC236}">
                <a16:creationId xmlns:a16="http://schemas.microsoft.com/office/drawing/2014/main" id="{45261B96-30F5-4440-8EFD-A7AF719E6912}"/>
              </a:ext>
            </a:extLst>
          </p:cNvPr>
          <p:cNvSpPr txBox="1">
            <a:spLocks/>
          </p:cNvSpPr>
          <p:nvPr/>
        </p:nvSpPr>
        <p:spPr>
          <a:xfrm>
            <a:off x="2354241" y="1464965"/>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Admin</a:t>
            </a:r>
          </a:p>
        </p:txBody>
      </p:sp>
      <p:sp>
        <p:nvSpPr>
          <p:cNvPr id="46" name="Google Shape;394;p45">
            <a:extLst>
              <a:ext uri="{FF2B5EF4-FFF2-40B4-BE49-F238E27FC236}">
                <a16:creationId xmlns:a16="http://schemas.microsoft.com/office/drawing/2014/main" id="{00AE3970-A276-490E-96D5-335C5541BA07}"/>
              </a:ext>
            </a:extLst>
          </p:cNvPr>
          <p:cNvSpPr txBox="1">
            <a:spLocks/>
          </p:cNvSpPr>
          <p:nvPr/>
        </p:nvSpPr>
        <p:spPr>
          <a:xfrm>
            <a:off x="2200580" y="3201652"/>
            <a:ext cx="3872413"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sz="3200" dirty="0"/>
              <a:t>Blood Donation</a:t>
            </a:r>
          </a:p>
          <a:p>
            <a:r>
              <a:rPr lang="en-US" sz="3200" dirty="0"/>
              <a:t>       Center</a:t>
            </a:r>
          </a:p>
        </p:txBody>
      </p:sp>
      <p:sp>
        <p:nvSpPr>
          <p:cNvPr id="47" name="Google Shape;394;p45">
            <a:extLst>
              <a:ext uri="{FF2B5EF4-FFF2-40B4-BE49-F238E27FC236}">
                <a16:creationId xmlns:a16="http://schemas.microsoft.com/office/drawing/2014/main" id="{B84A963A-44F6-4F2B-BDCF-E5C9063A5E9D}"/>
              </a:ext>
            </a:extLst>
          </p:cNvPr>
          <p:cNvSpPr txBox="1">
            <a:spLocks/>
          </p:cNvSpPr>
          <p:nvPr/>
        </p:nvSpPr>
        <p:spPr>
          <a:xfrm>
            <a:off x="6633161" y="3201652"/>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Labs</a:t>
            </a:r>
          </a:p>
        </p:txBody>
      </p:sp>
      <p:sp>
        <p:nvSpPr>
          <p:cNvPr id="48" name="Google Shape;394;p45">
            <a:extLst>
              <a:ext uri="{FF2B5EF4-FFF2-40B4-BE49-F238E27FC236}">
                <a16:creationId xmlns:a16="http://schemas.microsoft.com/office/drawing/2014/main" id="{7612FA50-768E-4195-8701-A0FE79B83F49}"/>
              </a:ext>
            </a:extLst>
          </p:cNvPr>
          <p:cNvSpPr txBox="1">
            <a:spLocks/>
          </p:cNvSpPr>
          <p:nvPr/>
        </p:nvSpPr>
        <p:spPr>
          <a:xfrm>
            <a:off x="6631988" y="1475433"/>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User</a:t>
            </a:r>
          </a:p>
        </p:txBody>
      </p:sp>
    </p:spTree>
    <p:extLst>
      <p:ext uri="{BB962C8B-B14F-4D97-AF65-F5344CB8AC3E}">
        <p14:creationId xmlns:p14="http://schemas.microsoft.com/office/powerpoint/2010/main" val="3210616282"/>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1075</TotalTime>
  <Words>1057</Words>
  <Application>Microsoft Office PowerPoint</Application>
  <PresentationFormat>On-screen Show (16:9)</PresentationFormat>
  <Paragraphs>178</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Chivo</vt:lpstr>
      <vt:lpstr>Wingdings</vt:lpstr>
      <vt:lpstr>Abhaya Libre</vt:lpstr>
      <vt:lpstr>Times New Roman</vt:lpstr>
      <vt:lpstr>Poppins</vt:lpstr>
      <vt:lpstr>Roboto Condensed Light</vt:lpstr>
      <vt:lpstr>Software Development App Pitch Deck by Slidesgo</vt:lpstr>
      <vt:lpstr>ML Onto solution for Blood Donation System</vt:lpstr>
      <vt:lpstr>Department of Computer Sciences</vt:lpstr>
      <vt:lpstr>Our Team</vt:lpstr>
      <vt:lpstr>Introduction</vt:lpstr>
      <vt:lpstr>Objectives &amp; Scope</vt:lpstr>
      <vt:lpstr>Benefits</vt:lpstr>
      <vt:lpstr>Functional Requirements</vt:lpstr>
      <vt:lpstr>Functional Requirements (Cont)</vt:lpstr>
      <vt:lpstr>Main Consoles</vt:lpstr>
      <vt:lpstr>Related Work</vt:lpstr>
      <vt:lpstr>Related Work</vt:lpstr>
      <vt:lpstr>System Architecture Diagram</vt:lpstr>
      <vt:lpstr>Tools, Languages and Editors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Backend Feature</vt:lpstr>
      <vt:lpstr>Backend Feature</vt:lpstr>
      <vt:lpstr>Backend Feature</vt:lpstr>
      <vt:lpstr>Backend Feature</vt:lpstr>
      <vt:lpstr>Backend Feature</vt:lpstr>
      <vt:lpstr>Backend Feature</vt:lpstr>
      <vt:lpstr>Backend Feature</vt:lpstr>
      <vt:lpstr>Backend Feature</vt:lpstr>
      <vt:lpstr>Backend Feature</vt:lpstr>
      <vt:lpstr>Database Diagram</vt:lpstr>
      <vt:lpstr>Conclusion</vt:lpstr>
      <vt:lpstr>Future Work</vt:lpstr>
      <vt:lpstr>Research Paper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Ontology solution for Blood Donation System</dc:title>
  <dc:creator>asad</dc:creator>
  <cp:lastModifiedBy>Akash Ur Rehman</cp:lastModifiedBy>
  <cp:revision>101</cp:revision>
  <dcterms:modified xsi:type="dcterms:W3CDTF">2023-06-21T17:46:05Z</dcterms:modified>
</cp:coreProperties>
</file>